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 id="280" r:id="rId24"/>
    <p:sldId id="281" r:id="rId25"/>
    <p:sldId id="271" r:id="rId26"/>
    <p:sldId id="272"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7505" autoAdjust="0"/>
    <p:restoredTop sz="72711" autoAdjust="0"/>
  </p:normalViewPr>
  <p:slideViewPr>
    <p:cSldViewPr>
      <p:cViewPr varScale="1">
        <p:scale>
          <a:sx n="53" d="100"/>
          <a:sy n="53" d="100"/>
        </p:scale>
        <p:origin x="-6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C53169-02CE-494E-83B9-573422DC76CE}" type="datetimeFigureOut">
              <a:rPr lang="en-US" smtClean="0"/>
              <a:pPr/>
              <a:t>5/1/2012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9C2173-9FD6-49EE-A988-AB95945B9198}" type="slidenum">
              <a:rPr lang="en-CA" smtClean="0"/>
              <a:pPr/>
              <a:t>‹#›</a:t>
            </a:fld>
            <a:endParaRPr lang="en-CA"/>
          </a:p>
        </p:txBody>
      </p:sp>
    </p:spTree>
    <p:extLst>
      <p:ext uri="{BB962C8B-B14F-4D97-AF65-F5344CB8AC3E}">
        <p14:creationId xmlns="" xmlns:p14="http://schemas.microsoft.com/office/powerpoint/2010/main" val="3497510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B3994C-2793-4561-AC56-2B81A522616F}" type="datetimeFigureOut">
              <a:rPr lang="en-US" smtClean="0"/>
              <a:pPr/>
              <a:t>5/1/2012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BBCCA-C205-4008-A911-F7F214E971AF}" type="slidenum">
              <a:rPr lang="en-CA" smtClean="0"/>
              <a:pPr/>
              <a:t>‹#›</a:t>
            </a:fld>
            <a:endParaRPr lang="en-CA"/>
          </a:p>
        </p:txBody>
      </p:sp>
    </p:spTree>
    <p:extLst>
      <p:ext uri="{BB962C8B-B14F-4D97-AF65-F5344CB8AC3E}">
        <p14:creationId xmlns="" xmlns:p14="http://schemas.microsoft.com/office/powerpoint/2010/main" val="1645983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1</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With</a:t>
            </a:r>
            <a:r>
              <a:rPr lang="en-CA" baseline="0" dirty="0" smtClean="0"/>
              <a:t> overloading the muscles, the muscles will adapt to the certain training level, at this point the athlete must increase the stresses to effect  the performance improvements.</a:t>
            </a:r>
          </a:p>
          <a:p>
            <a:endParaRPr lang="en-CA" baseline="0" dirty="0" smtClean="0"/>
          </a:p>
          <a:p>
            <a:r>
              <a:rPr lang="en-CA" baseline="0" dirty="0" smtClean="0"/>
              <a:t>By training one certain muscle(s) with a certain weight with the same reps and sets no improvement or “progression” can occur, you body is already adapted to that certain load. </a:t>
            </a:r>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10</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Train the areas in which you seek</a:t>
            </a:r>
            <a:r>
              <a:rPr lang="en-CA" baseline="0" dirty="0" smtClean="0"/>
              <a:t> to improve.</a:t>
            </a:r>
          </a:p>
          <a:p>
            <a:endParaRPr lang="en-CA" baseline="0" dirty="0" smtClean="0"/>
          </a:p>
          <a:p>
            <a:r>
              <a:rPr lang="en-CA" baseline="0" dirty="0" smtClean="0"/>
              <a:t>If you want to improve your chest press, work with exercises that deal with your upper body such as the bench press (incline or decline), bench flys, pushups etc. and not lower body such as a leg press which has no specific relation to you chest muscles </a:t>
            </a:r>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11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You</a:t>
            </a:r>
            <a:r>
              <a:rPr lang="en-CA" baseline="0" dirty="0" smtClean="0"/>
              <a:t> can not take the same training schedule and giving to someone else and expect the same results. Everyone has a different need. Different fitness levels. Specific requirements. Recovery rate.</a:t>
            </a:r>
          </a:p>
          <a:p>
            <a:endParaRPr lang="en-CA" baseline="0" dirty="0" smtClean="0"/>
          </a:p>
          <a:p>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12</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can’t expect to train one day and have the benefits of those gains</a:t>
            </a:r>
            <a:r>
              <a:rPr lang="en-US" baseline="0" dirty="0" smtClean="0"/>
              <a:t> to last you forever, you need to constantly maintain and stress the muscles </a:t>
            </a:r>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13</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gain</a:t>
            </a:r>
            <a:r>
              <a:rPr lang="en-US" baseline="0" dirty="0" smtClean="0"/>
              <a:t> in which people see dependant of many factors:</a:t>
            </a:r>
          </a:p>
          <a:p>
            <a:endParaRPr lang="en-US" baseline="0" dirty="0" smtClean="0"/>
          </a:p>
          <a:p>
            <a:r>
              <a:rPr lang="en-US" baseline="0" dirty="0" smtClean="0"/>
              <a:t>For example. A beginner will see bigger gains in strength and power within the first few weeks of consistent training (do to added stresses that were never there before)</a:t>
            </a:r>
          </a:p>
          <a:p>
            <a:endParaRPr lang="en-US" baseline="0" dirty="0" smtClean="0"/>
          </a:p>
          <a:p>
            <a:r>
              <a:rPr lang="en-US" baseline="0" dirty="0" smtClean="0"/>
              <a:t>Athletes on the other hand, have a hard time making these big gains, just because they follow the principles of overloading and progression, you can only stress the muscles so much, so any small gains for athletes is huge when it comes to there activates.3 </a:t>
            </a:r>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14</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15</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16</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of using cardio and resistance</a:t>
            </a:r>
            <a:r>
              <a:rPr lang="en-US" baseline="0" dirty="0" smtClean="0"/>
              <a:t> training </a:t>
            </a:r>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17</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18</a:t>
            </a:fld>
            <a:endParaRPr lang="en-C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19</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085BBCCA-C205-4008-A911-F7F214E971AF}"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a:t>
            </a:r>
            <a:r>
              <a:rPr lang="en-US" baseline="0" dirty="0" smtClean="0"/>
              <a:t> Cross country runner, would run sprint up hills, recovering during downhill, while sprinting during flat land and slowing down to pace tempo runs.</a:t>
            </a:r>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20</a:t>
            </a:fld>
            <a:endParaRPr lang="en-C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Explosive movements helping the muscles develop strength and power </a:t>
            </a:r>
            <a:endParaRPr lang="en-CA" dirty="0" smtClean="0"/>
          </a:p>
          <a:p>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21</a:t>
            </a:fld>
            <a:endParaRPr lang="en-CA"/>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Working on the eccentric phase where the muscle begin to shorten,</a:t>
            </a:r>
            <a:r>
              <a:rPr lang="en-US" baseline="0" dirty="0" smtClean="0"/>
              <a:t> providing in a quick responds to jump. </a:t>
            </a:r>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22</a:t>
            </a:fld>
            <a:endParaRPr lang="en-CA"/>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23</a:t>
            </a:fld>
            <a:endParaRPr lang="en-CA"/>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24</a:t>
            </a:fld>
            <a:endParaRPr lang="en-CA"/>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25</a:t>
            </a:fld>
            <a:endParaRPr lang="en-CA"/>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26</a:t>
            </a:fld>
            <a:endParaRPr lang="en-CA"/>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27</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a:buChar char="à"/>
            </a:pPr>
            <a:r>
              <a:rPr lang="en-US" baseline="0" dirty="0" smtClean="0">
                <a:sym typeface="Wingdings" pitchFamily="2" charset="2"/>
              </a:rPr>
              <a:t>General population 3-5 sessions a week as the basis for aerobic fitness (beginners starting at 3 sessions) </a:t>
            </a:r>
          </a:p>
          <a:p>
            <a:pPr>
              <a:buFont typeface="Wingdings"/>
              <a:buChar char="à"/>
            </a:pPr>
            <a:r>
              <a:rPr lang="en-US" baseline="0" dirty="0" smtClean="0"/>
              <a:t> Athletes such as runners follow a different guideline that meet their needs (some may train to 15x a week with training session focusing on runs and weight room) </a:t>
            </a:r>
          </a:p>
          <a:p>
            <a:pPr>
              <a:buFont typeface="Wingdings"/>
              <a:buChar char="à"/>
            </a:pPr>
            <a:endParaRPr lang="en-US" baseline="0" dirty="0" smtClean="0"/>
          </a:p>
          <a:p>
            <a:pPr>
              <a:buFont typeface="Wingdings"/>
              <a:buChar char="à"/>
            </a:pPr>
            <a:r>
              <a:rPr lang="en-US" baseline="0" dirty="0" smtClean="0"/>
              <a:t>Commitments include work, family and school schedules </a:t>
            </a:r>
          </a:p>
          <a:p>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Train to your needs. </a:t>
            </a:r>
            <a:r>
              <a:rPr lang="en-CA" dirty="0" smtClean="0">
                <a:sym typeface="Wingdings" pitchFamily="2" charset="2"/>
              </a:rPr>
              <a:t> training your systems either aerobic </a:t>
            </a:r>
            <a:r>
              <a:rPr lang="en-CA" baseline="0" dirty="0" smtClean="0">
                <a:sym typeface="Wingdings" pitchFamily="2" charset="2"/>
              </a:rPr>
              <a:t>or anaerobic or a combination of both</a:t>
            </a:r>
            <a:endParaRPr lang="en-CA" dirty="0" smtClean="0"/>
          </a:p>
          <a:p>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According</a:t>
            </a:r>
            <a:r>
              <a:rPr lang="en-CA" baseline="0" dirty="0" smtClean="0"/>
              <a:t> to CSEP one should perform 20-60 minutes of continuous activity.</a:t>
            </a:r>
          </a:p>
          <a:p>
            <a:endParaRPr lang="en-CA" baseline="0" dirty="0" smtClean="0"/>
          </a:p>
          <a:p>
            <a:r>
              <a:rPr lang="en-CA" baseline="0" dirty="0" smtClean="0"/>
              <a:t>Beginners are advised to run 20 minutes to start off, and work their way up.</a:t>
            </a:r>
          </a:p>
          <a:p>
            <a:endParaRPr lang="en-CA" baseline="0" dirty="0" smtClean="0"/>
          </a:p>
          <a:p>
            <a:r>
              <a:rPr lang="en-CA" baseline="0" dirty="0" smtClean="0"/>
              <a:t>Athletes on the other hand go beyond 60mins limit just to meet their needs (for example, a marathon runner can run upwards to 2 hours just in training for a endurance run, this is what they need to meet their needs)</a:t>
            </a:r>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85BBCCA-C205-4008-A911-F7F214E971AF}"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All types of muscle which</a:t>
            </a:r>
            <a:r>
              <a:rPr lang="en-CA" baseline="0" dirty="0" smtClean="0"/>
              <a:t> include skeletal and cardiac muscles will adapt to overload (stresses), making the body able to perform more and more efficiently while handling greater and greater loads. </a:t>
            </a:r>
          </a:p>
          <a:p>
            <a:endParaRPr lang="en-CA" baseline="0" dirty="0" smtClean="0"/>
          </a:p>
          <a:p>
            <a:r>
              <a:rPr lang="en-CA" baseline="0" dirty="0" smtClean="0"/>
              <a:t>For example: A beginner running or jogging will over time be able to run longer and longer periods of time and increase their speed, because the muscles are adapting to the loads you placing on the body </a:t>
            </a:r>
            <a:endParaRPr lang="en-CA" dirty="0"/>
          </a:p>
        </p:txBody>
      </p:sp>
      <p:sp>
        <p:nvSpPr>
          <p:cNvPr id="4" name="Slide Number Placeholder 3"/>
          <p:cNvSpPr>
            <a:spLocks noGrp="1"/>
          </p:cNvSpPr>
          <p:nvPr>
            <p:ph type="sldNum" sz="quarter" idx="10"/>
          </p:nvPr>
        </p:nvSpPr>
        <p:spPr/>
        <p:txBody>
          <a:bodyPr/>
          <a:lstStyle/>
          <a:p>
            <a:fld id="{085BBCCA-C205-4008-A911-F7F214E971AF}"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D89A69D-05E8-425F-9290-AB7187473A22}" type="datetimeFigureOut">
              <a:rPr lang="en-US" smtClean="0"/>
              <a:pPr/>
              <a:t>5/1/2012</a:t>
            </a:fld>
            <a:endParaRPr lang="en-CA"/>
          </a:p>
        </p:txBody>
      </p:sp>
      <p:sp>
        <p:nvSpPr>
          <p:cNvPr id="17" name="Footer Placeholder 16"/>
          <p:cNvSpPr>
            <a:spLocks noGrp="1"/>
          </p:cNvSpPr>
          <p:nvPr>
            <p:ph type="ftr" sz="quarter" idx="11"/>
          </p:nvPr>
        </p:nvSpPr>
        <p:spPr/>
        <p:txBody>
          <a:bodyPr/>
          <a:lstStyle/>
          <a:p>
            <a:endParaRPr lang="en-CA"/>
          </a:p>
        </p:txBody>
      </p:sp>
      <p:sp>
        <p:nvSpPr>
          <p:cNvPr id="29" name="Slide Number Placeholder 28"/>
          <p:cNvSpPr>
            <a:spLocks noGrp="1"/>
          </p:cNvSpPr>
          <p:nvPr>
            <p:ph type="sldNum" sz="quarter" idx="12"/>
          </p:nvPr>
        </p:nvSpPr>
        <p:spPr/>
        <p:txBody>
          <a:bodyPr/>
          <a:lstStyle/>
          <a:p>
            <a:fld id="{F22B5C2A-CD13-4342-A051-B6073F7AA4F2}" type="slidenum">
              <a:rPr lang="en-CA" smtClean="0"/>
              <a:pPr/>
              <a:t>‹#›</a:t>
            </a:fld>
            <a:endParaRPr lang="en-C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9A69D-05E8-425F-9290-AB7187473A22}" type="datetimeFigureOut">
              <a:rPr lang="en-US" smtClean="0"/>
              <a:pPr/>
              <a:t>5/1/2012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2B5C2A-CD13-4342-A051-B6073F7AA4F2}"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9A69D-05E8-425F-9290-AB7187473A22}" type="datetimeFigureOut">
              <a:rPr lang="en-US" smtClean="0"/>
              <a:pPr/>
              <a:t>5/1/2012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2B5C2A-CD13-4342-A051-B6073F7AA4F2}"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9A69D-05E8-425F-9290-AB7187473A22}" type="datetimeFigureOut">
              <a:rPr lang="en-US" smtClean="0"/>
              <a:pPr/>
              <a:t>5/1/2012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22B5C2A-CD13-4342-A051-B6073F7AA4F2}"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89A69D-05E8-425F-9290-AB7187473A22}" type="datetimeFigureOut">
              <a:rPr lang="en-US" smtClean="0"/>
              <a:pPr/>
              <a:t>5/1/2012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7924800" y="6416675"/>
            <a:ext cx="762000" cy="365125"/>
          </a:xfrm>
        </p:spPr>
        <p:txBody>
          <a:bodyPr/>
          <a:lstStyle/>
          <a:p>
            <a:fld id="{F22B5C2A-CD13-4342-A051-B6073F7AA4F2}"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89A69D-05E8-425F-9290-AB7187473A22}" type="datetimeFigureOut">
              <a:rPr lang="en-US" smtClean="0"/>
              <a:pPr/>
              <a:t>5/1/2012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2B5C2A-CD13-4342-A051-B6073F7AA4F2}"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89A69D-05E8-425F-9290-AB7187473A22}" type="datetimeFigureOut">
              <a:rPr lang="en-US" smtClean="0"/>
              <a:pPr/>
              <a:t>5/1/2012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22B5C2A-CD13-4342-A051-B6073F7AA4F2}"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89A69D-05E8-425F-9290-AB7187473A22}" type="datetimeFigureOut">
              <a:rPr lang="en-US" smtClean="0"/>
              <a:pPr/>
              <a:t>5/1/2012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22B5C2A-CD13-4342-A051-B6073F7AA4F2}"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9A69D-05E8-425F-9290-AB7187473A22}" type="datetimeFigureOut">
              <a:rPr lang="en-US" smtClean="0"/>
              <a:pPr/>
              <a:t>5/1/2012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22B5C2A-CD13-4342-A051-B6073F7AA4F2}"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89A69D-05E8-425F-9290-AB7187473A22}" type="datetimeFigureOut">
              <a:rPr lang="en-US" smtClean="0"/>
              <a:pPr/>
              <a:t>5/1/2012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2B5C2A-CD13-4342-A051-B6073F7AA4F2}"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89A69D-05E8-425F-9290-AB7187473A22}" type="datetimeFigureOut">
              <a:rPr lang="en-US" smtClean="0"/>
              <a:pPr/>
              <a:t>5/1/2012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22B5C2A-CD13-4342-A051-B6073F7AA4F2}"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D89A69D-05E8-425F-9290-AB7187473A22}" type="datetimeFigureOut">
              <a:rPr lang="en-US" smtClean="0"/>
              <a:pPr/>
              <a:t>5/1/2012</a:t>
            </a:fld>
            <a:endParaRPr lang="en-C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C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22B5C2A-CD13-4342-A051-B6073F7AA4F2}" type="slidenum">
              <a:rPr lang="en-CA" smtClean="0"/>
              <a:pPr/>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youtube.com/watch?v=wiTGv9Mwff4" TargetMode="External"/><Relationship Id="rId3" Type="http://schemas.openxmlformats.org/officeDocument/2006/relationships/hyperlink" Target="http://www.youtube.com/watch?v=kdYv6Tzkv5A" TargetMode="External"/><Relationship Id="rId7" Type="http://schemas.openxmlformats.org/officeDocument/2006/relationships/hyperlink" Target="http://www.youtube.com/watch?v=g16kwi2W4h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youtube.com/watch?v=g5xEfXbUpuA" TargetMode="External"/><Relationship Id="rId5" Type="http://schemas.openxmlformats.org/officeDocument/2006/relationships/hyperlink" Target="http://www.youtube.com/watch?v=NSyo06sZXOU" TargetMode="External"/><Relationship Id="rId4" Type="http://schemas.openxmlformats.org/officeDocument/2006/relationships/hyperlink" Target="http://www.youtube.com/watch?v=Rk5DkASzxdQ"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youtube.com/watch?v=Rk5DkASzxd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kdYv6Tzkv5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NSyo06sZXOU"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g5xEfXbUpuA"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www.youtube.com/watch?v=VK11KovyaP8&amp;feature=related&amp;safety_mode=true&amp;persist_safety_mode=1&amp;safe=active" TargetMode="External"/><Relationship Id="rId4" Type="http://schemas.openxmlformats.org/officeDocument/2006/relationships/hyperlink" Target="http://www.youtube.com/watch?v=g16kwi2W4h4"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wiTGv9Mwff4"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13</a:t>
            </a:r>
            <a:br>
              <a:rPr lang="en-US" dirty="0" smtClean="0"/>
            </a:br>
            <a:endParaRPr lang="en-CA" dirty="0"/>
          </a:p>
        </p:txBody>
      </p:sp>
      <p:sp>
        <p:nvSpPr>
          <p:cNvPr id="3" name="Subtitle 2"/>
          <p:cNvSpPr>
            <a:spLocks noGrp="1"/>
          </p:cNvSpPr>
          <p:nvPr>
            <p:ph type="subTitle" idx="1"/>
          </p:nvPr>
        </p:nvSpPr>
        <p:spPr/>
        <p:txBody>
          <a:bodyPr/>
          <a:lstStyle/>
          <a:p>
            <a:r>
              <a:rPr lang="en-US" dirty="0" smtClean="0"/>
              <a:t>Training Principles and Methods </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Principle of Progression</a:t>
            </a:r>
            <a:endParaRPr lang="en-CA" dirty="0"/>
          </a:p>
        </p:txBody>
      </p:sp>
      <p:sp>
        <p:nvSpPr>
          <p:cNvPr id="3" name="Content Placeholder 2"/>
          <p:cNvSpPr>
            <a:spLocks noGrp="1"/>
          </p:cNvSpPr>
          <p:nvPr>
            <p:ph idx="1"/>
          </p:nvPr>
        </p:nvSpPr>
        <p:spPr/>
        <p:txBody>
          <a:bodyPr/>
          <a:lstStyle/>
          <a:p>
            <a:endParaRPr lang="en-CA" dirty="0" smtClean="0"/>
          </a:p>
          <a:p>
            <a:endParaRPr lang="en-CA" dirty="0" smtClean="0"/>
          </a:p>
          <a:p>
            <a:pPr algn="just">
              <a:buNone/>
            </a:pPr>
            <a:r>
              <a:rPr lang="en-CA" dirty="0" smtClean="0"/>
              <a:t>In order for overall effects of training to progress, an athlete must be subjected to greater and greater overloads, over time. </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Specificity Principle </a:t>
            </a:r>
            <a:endParaRPr lang="en-CA" dirty="0"/>
          </a:p>
        </p:txBody>
      </p:sp>
      <p:sp>
        <p:nvSpPr>
          <p:cNvPr id="3" name="Content Placeholder 2"/>
          <p:cNvSpPr>
            <a:spLocks noGrp="1"/>
          </p:cNvSpPr>
          <p:nvPr>
            <p:ph idx="1"/>
          </p:nvPr>
        </p:nvSpPr>
        <p:spPr/>
        <p:txBody>
          <a:bodyPr/>
          <a:lstStyle/>
          <a:p>
            <a:endParaRPr lang="en-CA" dirty="0" smtClean="0"/>
          </a:p>
          <a:p>
            <a:r>
              <a:rPr lang="en-CA" dirty="0" smtClean="0"/>
              <a:t>Referred to as S.A.I.D  (Specific Adaptation to Imposed Demand) Principle</a:t>
            </a:r>
          </a:p>
          <a:p>
            <a:endParaRPr lang="en-CA" dirty="0" smtClean="0"/>
          </a:p>
          <a:p>
            <a:r>
              <a:rPr lang="en-CA" dirty="0" smtClean="0"/>
              <a:t>In order for specific outcomes to occur, training exercises must be specific to those outcomes.  </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Principle of Individual Differences </a:t>
            </a:r>
            <a:endParaRPr lang="en-CA" dirty="0"/>
          </a:p>
        </p:txBody>
      </p:sp>
      <p:sp>
        <p:nvSpPr>
          <p:cNvPr id="3" name="Content Placeholder 2"/>
          <p:cNvSpPr>
            <a:spLocks noGrp="1"/>
          </p:cNvSpPr>
          <p:nvPr>
            <p:ph idx="1"/>
          </p:nvPr>
        </p:nvSpPr>
        <p:spPr/>
        <p:txBody>
          <a:bodyPr/>
          <a:lstStyle/>
          <a:p>
            <a:endParaRPr lang="en-CA" dirty="0" smtClean="0"/>
          </a:p>
          <a:p>
            <a:endParaRPr lang="en-CA" dirty="0" smtClean="0"/>
          </a:p>
          <a:p>
            <a:pPr algn="just">
              <a:buNone/>
            </a:pPr>
            <a:r>
              <a:rPr lang="en-CA" dirty="0" smtClean="0"/>
              <a:t>Every athlete has a different physical and psychological makeup, which means that every athlete will have different needs when it comes to training .</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Principle of Reversibility </a:t>
            </a:r>
            <a:endParaRPr lang="en-CA" dirty="0"/>
          </a:p>
        </p:txBody>
      </p:sp>
      <p:sp>
        <p:nvSpPr>
          <p:cNvPr id="3" name="Content Placeholder 2"/>
          <p:cNvSpPr>
            <a:spLocks noGrp="1"/>
          </p:cNvSpPr>
          <p:nvPr>
            <p:ph idx="1"/>
          </p:nvPr>
        </p:nvSpPr>
        <p:spPr/>
        <p:txBody>
          <a:bodyPr/>
          <a:lstStyle/>
          <a:p>
            <a:r>
              <a:rPr lang="en-CA" dirty="0" smtClean="0"/>
              <a:t>“use it or lose it” </a:t>
            </a:r>
          </a:p>
          <a:p>
            <a:endParaRPr lang="en-CA" dirty="0" smtClean="0"/>
          </a:p>
          <a:p>
            <a:pPr algn="just">
              <a:buNone/>
            </a:pPr>
            <a:r>
              <a:rPr lang="en-CA" dirty="0" smtClean="0"/>
              <a:t>When the muscle or muscle group has undergone a period of training and then has that training removed, the muscle(s) will over time begin to lose the benefits of training.</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Principle of Diminishing Returns </a:t>
            </a:r>
            <a:endParaRPr lang="en-CA" dirty="0"/>
          </a:p>
        </p:txBody>
      </p:sp>
      <p:sp>
        <p:nvSpPr>
          <p:cNvPr id="3" name="Content Placeholder 2"/>
          <p:cNvSpPr>
            <a:spLocks noGrp="1"/>
          </p:cNvSpPr>
          <p:nvPr>
            <p:ph idx="1"/>
          </p:nvPr>
        </p:nvSpPr>
        <p:spPr/>
        <p:txBody>
          <a:bodyPr/>
          <a:lstStyle/>
          <a:p>
            <a:endParaRPr lang="en-CA" dirty="0" smtClean="0"/>
          </a:p>
          <a:p>
            <a:endParaRPr lang="en-CA" dirty="0" smtClean="0"/>
          </a:p>
          <a:p>
            <a:pPr>
              <a:buNone/>
            </a:pPr>
            <a:r>
              <a:rPr lang="en-CA" dirty="0" smtClean="0"/>
              <a:t>Basked on the fact that a person’s training gains will reflect that person’s prior level of training.</a:t>
            </a:r>
          </a:p>
          <a:p>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Methods </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Interval Training - </a:t>
            </a:r>
            <a:r>
              <a:rPr lang="en-CA" u="sng" dirty="0" smtClean="0">
                <a:hlinkClick r:id="rId3"/>
              </a:rPr>
              <a:t>http://www.youtube.com/watch?v=kdYv6Tzkv5A</a:t>
            </a:r>
            <a:endParaRPr lang="en-CA" dirty="0" smtClean="0"/>
          </a:p>
          <a:p>
            <a:r>
              <a:rPr lang="en-CA" dirty="0" smtClean="0"/>
              <a:t>Concurrent Training - </a:t>
            </a:r>
            <a:r>
              <a:rPr lang="en-CA" u="sng" dirty="0" smtClean="0">
                <a:hlinkClick r:id="rId4"/>
              </a:rPr>
              <a:t>http://www.youtube.com/watch?v=Rk5DkASzxdQ</a:t>
            </a:r>
            <a:endParaRPr lang="en-CA" dirty="0" smtClean="0"/>
          </a:p>
          <a:p>
            <a:r>
              <a:rPr lang="en-CA" dirty="0" smtClean="0"/>
              <a:t>Fartlek Training - </a:t>
            </a:r>
            <a:r>
              <a:rPr lang="en-CA" u="sng" dirty="0" smtClean="0">
                <a:hlinkClick r:id="rId5"/>
              </a:rPr>
              <a:t>http://www.youtube.com/watch?v=NSyo06sZXOU</a:t>
            </a:r>
            <a:endParaRPr lang="en-CA" dirty="0" smtClean="0"/>
          </a:p>
          <a:p>
            <a:r>
              <a:rPr lang="en-CA" dirty="0" smtClean="0"/>
              <a:t>Plyometrics Training - </a:t>
            </a:r>
            <a:r>
              <a:rPr lang="en-CA" u="sng" dirty="0" smtClean="0">
                <a:hlinkClick r:id="rId6"/>
              </a:rPr>
              <a:t>http://www.youtube.com/watch?v=g5xEfXbUpuA</a:t>
            </a:r>
            <a:r>
              <a:rPr lang="en-CA" dirty="0" smtClean="0"/>
              <a:t>                                      </a:t>
            </a:r>
            <a:r>
              <a:rPr lang="en-CA" u="sng" dirty="0" smtClean="0">
                <a:hlinkClick r:id="rId7"/>
              </a:rPr>
              <a:t>http://www.youtube.com/watch?v=g16kwi2W4h4</a:t>
            </a:r>
            <a:endParaRPr lang="en-CA" dirty="0" smtClean="0"/>
          </a:p>
          <a:p>
            <a:r>
              <a:rPr lang="en-CA" dirty="0" smtClean="0"/>
              <a:t>Resistance training - </a:t>
            </a:r>
            <a:r>
              <a:rPr lang="en-CA" u="sng" dirty="0" smtClean="0">
                <a:hlinkClick r:id="rId8"/>
              </a:rPr>
              <a:t>http://www.youtube.com/watch?v=wiTGv9Mwff4</a:t>
            </a:r>
            <a:endParaRPr lang="en-CA" dirty="0" smtClean="0"/>
          </a:p>
          <a:p>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CA" dirty="0" smtClean="0"/>
              <a:t>Concurrent Training </a:t>
            </a:r>
            <a:endParaRPr lang="en-CA" dirty="0"/>
          </a:p>
        </p:txBody>
      </p:sp>
      <p:sp>
        <p:nvSpPr>
          <p:cNvPr id="3" name="Content Placeholder 2"/>
          <p:cNvSpPr>
            <a:spLocks noGrp="1"/>
          </p:cNvSpPr>
          <p:nvPr>
            <p:ph idx="1"/>
          </p:nvPr>
        </p:nvSpPr>
        <p:spPr/>
        <p:txBody>
          <a:bodyPr/>
          <a:lstStyle/>
          <a:p>
            <a:r>
              <a:rPr lang="en-US" dirty="0" smtClean="0"/>
              <a:t>Training multiple energy systems using different training methods at the same time. </a:t>
            </a:r>
          </a:p>
          <a:p>
            <a:endParaRPr lang="en-US" dirty="0" smtClean="0"/>
          </a:p>
          <a:p>
            <a:pPr>
              <a:buNone/>
            </a:pPr>
            <a:r>
              <a:rPr lang="en-CA" u="sng" dirty="0" smtClean="0">
                <a:hlinkClick r:id="rId3"/>
              </a:rPr>
              <a:t>http://www.youtube.com/watch?v=Rk5DkASzxdQ</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CA" dirty="0"/>
          </a:p>
        </p:txBody>
      </p:sp>
      <p:sp>
        <p:nvSpPr>
          <p:cNvPr id="3" name="Content Placeholder 2"/>
          <p:cNvSpPr>
            <a:spLocks noGrp="1"/>
          </p:cNvSpPr>
          <p:nvPr>
            <p:ph idx="1"/>
          </p:nvPr>
        </p:nvSpPr>
        <p:spPr/>
        <p:txBody>
          <a:bodyPr>
            <a:normAutofit lnSpcReduction="10000"/>
          </a:bodyPr>
          <a:lstStyle/>
          <a:p>
            <a:r>
              <a:rPr lang="en-US" sz="2000" dirty="0" smtClean="0"/>
              <a:t>Push up = 8-12 reps</a:t>
            </a:r>
          </a:p>
          <a:p>
            <a:r>
              <a:rPr lang="en-US" sz="2000" dirty="0" smtClean="0"/>
              <a:t>Rest </a:t>
            </a:r>
          </a:p>
          <a:p>
            <a:r>
              <a:rPr lang="en-US" sz="2000" dirty="0" smtClean="0"/>
              <a:t>Running on the sport = 1 minute </a:t>
            </a:r>
          </a:p>
          <a:p>
            <a:r>
              <a:rPr lang="en-US" sz="2000" dirty="0" smtClean="0"/>
              <a:t>Rest </a:t>
            </a:r>
          </a:p>
          <a:p>
            <a:r>
              <a:rPr lang="en-US" sz="2000" dirty="0" smtClean="0"/>
              <a:t>Squats = 8-12 reps </a:t>
            </a:r>
          </a:p>
          <a:p>
            <a:r>
              <a:rPr lang="en-US" sz="2000" dirty="0" smtClean="0"/>
              <a:t>Rest </a:t>
            </a:r>
          </a:p>
          <a:p>
            <a:r>
              <a:rPr lang="en-US" sz="2000" dirty="0" smtClean="0"/>
              <a:t>Jumping Jacks = 1 minute</a:t>
            </a:r>
          </a:p>
          <a:p>
            <a:r>
              <a:rPr lang="en-US" sz="2000" dirty="0" smtClean="0"/>
              <a:t>Rest </a:t>
            </a:r>
          </a:p>
          <a:p>
            <a:r>
              <a:rPr lang="en-US" sz="2000" dirty="0" smtClean="0"/>
              <a:t>Bicep Curls =8-12 reps </a:t>
            </a:r>
          </a:p>
          <a:p>
            <a:r>
              <a:rPr lang="en-US" sz="2000" dirty="0" smtClean="0"/>
              <a:t>Rest </a:t>
            </a:r>
          </a:p>
          <a:p>
            <a:r>
              <a:rPr lang="en-US" sz="2000" dirty="0" smtClean="0"/>
              <a:t>Runner start = 1 minute</a:t>
            </a:r>
          </a:p>
          <a:p>
            <a:r>
              <a:rPr lang="en-US" sz="2000" dirty="0" smtClean="0"/>
              <a:t>Rest</a:t>
            </a:r>
          </a:p>
          <a:p>
            <a:r>
              <a:rPr lang="en-US" sz="2000" dirty="0" smtClean="0"/>
              <a:t>Dips =8-12 reps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Interval Training </a:t>
            </a:r>
            <a:endParaRPr lang="en-CA" dirty="0"/>
          </a:p>
        </p:txBody>
      </p:sp>
      <p:sp>
        <p:nvSpPr>
          <p:cNvPr id="3" name="Content Placeholder 2"/>
          <p:cNvSpPr>
            <a:spLocks noGrp="1"/>
          </p:cNvSpPr>
          <p:nvPr>
            <p:ph idx="1"/>
          </p:nvPr>
        </p:nvSpPr>
        <p:spPr/>
        <p:txBody>
          <a:bodyPr/>
          <a:lstStyle/>
          <a:p>
            <a:r>
              <a:rPr lang="en-US" dirty="0" smtClean="0"/>
              <a:t>Using the body’s energy systems to make aerobic and anaerobic gain, alternating periods of relatively intense exercise with periods of recovery within the same workout </a:t>
            </a:r>
          </a:p>
          <a:p>
            <a:endParaRPr lang="en-US" dirty="0" smtClean="0"/>
          </a:p>
          <a:p>
            <a:r>
              <a:rPr lang="en-CA" u="sng" dirty="0" smtClean="0">
                <a:hlinkClick r:id="rId3"/>
              </a:rPr>
              <a:t>http://www.youtube.com/watch?v=kdYv6Tzkv5A</a:t>
            </a:r>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CA" dirty="0"/>
          </a:p>
        </p:txBody>
      </p:sp>
      <p:sp>
        <p:nvSpPr>
          <p:cNvPr id="3" name="Content Placeholder 2"/>
          <p:cNvSpPr>
            <a:spLocks noGrp="1"/>
          </p:cNvSpPr>
          <p:nvPr>
            <p:ph idx="1"/>
          </p:nvPr>
        </p:nvSpPr>
        <p:spPr/>
        <p:txBody>
          <a:bodyPr/>
          <a:lstStyle/>
          <a:p>
            <a:r>
              <a:rPr lang="en-US" dirty="0" smtClean="0"/>
              <a:t>Running on the spot</a:t>
            </a:r>
          </a:p>
          <a:p>
            <a:endParaRPr lang="en-US" dirty="0" smtClean="0"/>
          </a:p>
          <a:p>
            <a:r>
              <a:rPr lang="en-US" dirty="0" smtClean="0"/>
              <a:t>1 minute of light jogging</a:t>
            </a:r>
          </a:p>
          <a:p>
            <a:endParaRPr lang="en-US" dirty="0" smtClean="0"/>
          </a:p>
          <a:p>
            <a:r>
              <a:rPr lang="en-US" dirty="0" smtClean="0"/>
              <a:t>15 seconds of high knees</a:t>
            </a:r>
          </a:p>
          <a:p>
            <a:r>
              <a:rPr lang="en-US" dirty="0" smtClean="0"/>
              <a:t>45 seconds of light jogging</a:t>
            </a:r>
          </a:p>
          <a:p>
            <a:endParaRPr lang="en-US" dirty="0" smtClean="0"/>
          </a:p>
          <a:p>
            <a:r>
              <a:rPr lang="en-US" dirty="0" smtClean="0"/>
              <a:t>4 intervals </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training?</a:t>
            </a:r>
            <a:endParaRPr lang="en-CA" dirty="0"/>
          </a:p>
        </p:txBody>
      </p:sp>
      <p:sp>
        <p:nvSpPr>
          <p:cNvPr id="3" name="Content Placeholder 2"/>
          <p:cNvSpPr>
            <a:spLocks noGrp="1"/>
          </p:cNvSpPr>
          <p:nvPr>
            <p:ph idx="1"/>
          </p:nvPr>
        </p:nvSpPr>
        <p:spPr/>
        <p:txBody>
          <a:bodyPr/>
          <a:lstStyle/>
          <a:p>
            <a:r>
              <a:rPr lang="en-US" dirty="0" smtClean="0"/>
              <a:t>Definition: training is a vehicle by which the human body is made more efficient </a:t>
            </a:r>
          </a:p>
          <a:p>
            <a:endParaRPr lang="en-US" dirty="0" smtClean="0"/>
          </a:p>
          <a:p>
            <a:r>
              <a:rPr lang="en-US" dirty="0" smtClean="0"/>
              <a:t>Such as;</a:t>
            </a:r>
          </a:p>
          <a:p>
            <a:endParaRPr lang="en-US" dirty="0" smtClean="0"/>
          </a:p>
          <a:p>
            <a:r>
              <a:rPr lang="en-US" dirty="0" smtClean="0"/>
              <a:t>Running </a:t>
            </a:r>
          </a:p>
          <a:p>
            <a:r>
              <a:rPr lang="en-US" dirty="0" smtClean="0"/>
              <a:t>Jumping </a:t>
            </a:r>
          </a:p>
          <a:p>
            <a:r>
              <a:rPr lang="en-US" dirty="0" smtClean="0"/>
              <a:t>Lifting </a:t>
            </a:r>
          </a:p>
          <a:p>
            <a:r>
              <a:rPr lang="en-US" dirty="0" smtClean="0"/>
              <a:t>Sports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Fartlek</a:t>
            </a:r>
            <a:r>
              <a:rPr lang="en-US" dirty="0" smtClean="0"/>
              <a:t> Training </a:t>
            </a:r>
            <a:endParaRPr lang="en-CA" dirty="0"/>
          </a:p>
        </p:txBody>
      </p:sp>
      <p:sp>
        <p:nvSpPr>
          <p:cNvPr id="3" name="Content Placeholder 2"/>
          <p:cNvSpPr>
            <a:spLocks noGrp="1"/>
          </p:cNvSpPr>
          <p:nvPr>
            <p:ph idx="1"/>
          </p:nvPr>
        </p:nvSpPr>
        <p:spPr/>
        <p:txBody>
          <a:bodyPr/>
          <a:lstStyle/>
          <a:p>
            <a:r>
              <a:rPr lang="en-US" dirty="0" smtClean="0"/>
              <a:t>Playing (alternating) with speed tempo</a:t>
            </a:r>
          </a:p>
          <a:p>
            <a:endParaRPr lang="en-US" dirty="0" smtClean="0"/>
          </a:p>
          <a:p>
            <a:r>
              <a:rPr lang="en-CA" u="sng" dirty="0" smtClean="0">
                <a:hlinkClick r:id="rId3"/>
              </a:rPr>
              <a:t>http://www.youtube.com/watch?v=NSyo06sZXOU</a:t>
            </a:r>
            <a:r>
              <a:rPr lang="en-US" dirty="0" smtClean="0"/>
              <a:t> </a:t>
            </a:r>
          </a:p>
          <a:p>
            <a:endParaRPr lang="en-US" dirty="0" smtClean="0"/>
          </a:p>
          <a:p>
            <a:endParaRPr lang="en-C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Plyometrics</a:t>
            </a:r>
            <a:r>
              <a:rPr lang="en-CA" dirty="0" smtClean="0"/>
              <a:t> Training</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t>The ability to stretch and then shorten the muscle through exercises</a:t>
            </a:r>
          </a:p>
          <a:p>
            <a:endParaRPr lang="en-US" dirty="0" smtClean="0"/>
          </a:p>
          <a:p>
            <a:r>
              <a:rPr lang="en-CA" u="sng" dirty="0" smtClean="0">
                <a:hlinkClick r:id="rId3"/>
              </a:rPr>
              <a:t>http://www.youtube.com/watch?v=g5xEfXbUpuA</a:t>
            </a:r>
            <a:endParaRPr lang="en-CA" u="sng" dirty="0" smtClean="0"/>
          </a:p>
          <a:p>
            <a:endParaRPr lang="en-US" u="sng" dirty="0" smtClean="0"/>
          </a:p>
          <a:p>
            <a:r>
              <a:rPr lang="en-CA" u="sng" dirty="0" smtClean="0">
                <a:hlinkClick r:id="rId4"/>
              </a:rPr>
              <a:t>http://www.youtube.com/watch?v=g16kwi2W4h4</a:t>
            </a:r>
            <a:endParaRPr lang="en-CA" u="sng" dirty="0" smtClean="0"/>
          </a:p>
          <a:p>
            <a:endParaRPr lang="en-US" u="sng" dirty="0" smtClean="0"/>
          </a:p>
          <a:p>
            <a:r>
              <a:rPr lang="en-US" dirty="0" smtClean="0">
                <a:hlinkClick r:id="rId5"/>
              </a:rPr>
              <a:t>http://www.youtube.com/watch?v=VK11KovyaP8&amp;feature=related&amp;safety_mode=true&amp;persist_safety_mode=1&amp;safe=active</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CA" dirty="0"/>
          </a:p>
        </p:txBody>
      </p:sp>
      <p:sp>
        <p:nvSpPr>
          <p:cNvPr id="3" name="Content Placeholder 2"/>
          <p:cNvSpPr>
            <a:spLocks noGrp="1"/>
          </p:cNvSpPr>
          <p:nvPr>
            <p:ph idx="1"/>
          </p:nvPr>
        </p:nvSpPr>
        <p:spPr/>
        <p:txBody>
          <a:bodyPr/>
          <a:lstStyle/>
          <a:p>
            <a:r>
              <a:rPr lang="en-US" dirty="0" smtClean="0"/>
              <a:t>Depth Jumps </a:t>
            </a:r>
          </a:p>
          <a:p>
            <a:endParaRPr lang="en-US" dirty="0" smtClean="0"/>
          </a:p>
          <a:p>
            <a:r>
              <a:rPr lang="en-US" dirty="0" smtClean="0"/>
              <a:t>Jump that is performed after the athlete has dropped to the ground off a platform or box. The jump should be both immediate and rapid. As the goal of depth jumps is to improve an athlete’s reactive strength, the less bending of the knees and the less time the feet are in contact with the ground, the more effective it is.</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Resistance Training </a:t>
            </a:r>
            <a:endParaRPr lang="en-CA" dirty="0"/>
          </a:p>
        </p:txBody>
      </p:sp>
      <p:sp>
        <p:nvSpPr>
          <p:cNvPr id="3" name="Content Placeholder 2"/>
          <p:cNvSpPr>
            <a:spLocks noGrp="1"/>
          </p:cNvSpPr>
          <p:nvPr>
            <p:ph idx="1"/>
          </p:nvPr>
        </p:nvSpPr>
        <p:spPr/>
        <p:txBody>
          <a:bodyPr/>
          <a:lstStyle/>
          <a:p>
            <a:r>
              <a:rPr lang="en-US" dirty="0" smtClean="0"/>
              <a:t>Most common forms of resistance training is weightlifting. </a:t>
            </a:r>
          </a:p>
          <a:p>
            <a:endParaRPr lang="en-US" dirty="0" smtClean="0"/>
          </a:p>
          <a:p>
            <a:r>
              <a:rPr lang="en-CA" u="sng" dirty="0" smtClean="0">
                <a:hlinkClick r:id="rId3"/>
              </a:rPr>
              <a:t>http://www.youtube.com/watch?v=wiTGv9Mwff4</a:t>
            </a:r>
            <a:endParaRPr lang="en-US" dirty="0" smtClean="0"/>
          </a:p>
          <a:p>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a:t>
            </a:r>
            <a:endParaRPr lang="en-CA" dirty="0"/>
          </a:p>
        </p:txBody>
      </p:sp>
      <p:sp>
        <p:nvSpPr>
          <p:cNvPr id="3" name="Content Placeholder 2"/>
          <p:cNvSpPr>
            <a:spLocks noGrp="1"/>
          </p:cNvSpPr>
          <p:nvPr>
            <p:ph idx="1"/>
          </p:nvPr>
        </p:nvSpPr>
        <p:spPr/>
        <p:txBody>
          <a:bodyPr/>
          <a:lstStyle/>
          <a:p>
            <a:r>
              <a:rPr lang="en-US" dirty="0" smtClean="0"/>
              <a:t>Upper Body (Rest 15-30 seconds)</a:t>
            </a:r>
          </a:p>
          <a:p>
            <a:endParaRPr lang="en-US" dirty="0" smtClean="0"/>
          </a:p>
          <a:p>
            <a:r>
              <a:rPr lang="en-US" dirty="0" smtClean="0"/>
              <a:t>Pushups  = 8-12 reps </a:t>
            </a:r>
          </a:p>
          <a:p>
            <a:r>
              <a:rPr lang="en-US" dirty="0" smtClean="0"/>
              <a:t>Bicep curls = 8-12 reps </a:t>
            </a:r>
          </a:p>
          <a:p>
            <a:r>
              <a:rPr lang="en-US" dirty="0" smtClean="0"/>
              <a:t>Overhead triceps =  8-12 reps </a:t>
            </a:r>
          </a:p>
          <a:p>
            <a:r>
              <a:rPr lang="en-US" dirty="0" smtClean="0"/>
              <a:t>Shoulder press = 8-12 reps </a:t>
            </a:r>
          </a:p>
          <a:p>
            <a:r>
              <a:rPr lang="en-US" dirty="0" smtClean="0"/>
              <a:t>Reverse Fly's = 8-12 reps </a:t>
            </a:r>
          </a:p>
          <a:p>
            <a:r>
              <a:rPr lang="en-US" dirty="0" smtClean="0"/>
              <a:t>Dumbbell dead lifts = 8-12 reps </a:t>
            </a:r>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785794"/>
            <a:ext cx="8229600" cy="1828800"/>
          </a:xfrm>
        </p:spPr>
        <p:txBody>
          <a:bodyPr/>
          <a:lstStyle/>
          <a:p>
            <a:r>
              <a:rPr lang="en-CA" dirty="0" smtClean="0"/>
              <a:t>Effects factoring training </a:t>
            </a:r>
            <a:endParaRPr lang="en-CA" dirty="0"/>
          </a:p>
        </p:txBody>
      </p:sp>
      <p:sp>
        <p:nvSpPr>
          <p:cNvPr id="3" name="Subtitle 2"/>
          <p:cNvSpPr>
            <a:spLocks noGrp="1"/>
          </p:cNvSpPr>
          <p:nvPr>
            <p:ph type="subTitle" idx="1"/>
          </p:nvPr>
        </p:nvSpPr>
        <p:spPr>
          <a:xfrm>
            <a:off x="1371600" y="3331698"/>
            <a:ext cx="6400800" cy="3026260"/>
          </a:xfrm>
        </p:spPr>
        <p:txBody>
          <a:bodyPr>
            <a:normAutofit fontScale="92500" lnSpcReduction="10000"/>
          </a:bodyPr>
          <a:lstStyle/>
          <a:p>
            <a:r>
              <a:rPr lang="en-CA" dirty="0" smtClean="0"/>
              <a:t>In groups of 3-4 </a:t>
            </a:r>
          </a:p>
          <a:p>
            <a:endParaRPr lang="en-CA" dirty="0" smtClean="0"/>
          </a:p>
          <a:p>
            <a:r>
              <a:rPr lang="en-CA" dirty="0" smtClean="0"/>
              <a:t>Provide a detailed description of your topic</a:t>
            </a:r>
          </a:p>
          <a:p>
            <a:endParaRPr lang="en-CA" dirty="0" smtClean="0"/>
          </a:p>
          <a:p>
            <a:r>
              <a:rPr lang="en-CA" dirty="0" smtClean="0"/>
              <a:t>Provide an example of the topic that your presenting </a:t>
            </a:r>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Topics</a:t>
            </a:r>
            <a:endParaRPr lang="en-CA" dirty="0"/>
          </a:p>
        </p:txBody>
      </p:sp>
      <p:sp>
        <p:nvSpPr>
          <p:cNvPr id="3" name="Content Placeholder 2"/>
          <p:cNvSpPr>
            <a:spLocks noGrp="1"/>
          </p:cNvSpPr>
          <p:nvPr>
            <p:ph idx="1"/>
          </p:nvPr>
        </p:nvSpPr>
        <p:spPr>
          <a:xfrm>
            <a:off x="428596" y="1428736"/>
            <a:ext cx="8229600" cy="4709160"/>
          </a:xfrm>
        </p:spPr>
        <p:txBody>
          <a:bodyPr>
            <a:normAutofit fontScale="92500" lnSpcReduction="20000"/>
          </a:bodyPr>
          <a:lstStyle/>
          <a:p>
            <a:r>
              <a:rPr lang="en-CA" dirty="0" smtClean="0"/>
              <a:t>Body Temperature regulation</a:t>
            </a:r>
          </a:p>
          <a:p>
            <a:endParaRPr lang="en-CA" dirty="0" smtClean="0"/>
          </a:p>
          <a:p>
            <a:r>
              <a:rPr lang="en-CA" dirty="0" smtClean="0"/>
              <a:t>Heat Transfer </a:t>
            </a:r>
          </a:p>
          <a:p>
            <a:endParaRPr lang="en-CA" dirty="0" smtClean="0"/>
          </a:p>
          <a:p>
            <a:r>
              <a:rPr lang="en-CA" dirty="0" smtClean="0"/>
              <a:t>Clothing</a:t>
            </a:r>
          </a:p>
          <a:p>
            <a:endParaRPr lang="en-CA" dirty="0" smtClean="0"/>
          </a:p>
          <a:p>
            <a:r>
              <a:rPr lang="en-CA" dirty="0" smtClean="0"/>
              <a:t>Atmospheric and Altitude</a:t>
            </a:r>
          </a:p>
          <a:p>
            <a:endParaRPr lang="en-CA" dirty="0" smtClean="0"/>
          </a:p>
          <a:p>
            <a:r>
              <a:rPr lang="en-CA" dirty="0" smtClean="0"/>
              <a:t>Air Pollution </a:t>
            </a:r>
          </a:p>
          <a:p>
            <a:endParaRPr lang="en-CA" dirty="0" smtClean="0"/>
          </a:p>
          <a:p>
            <a:r>
              <a:rPr lang="en-CA" dirty="0" smtClean="0"/>
              <a:t>Rest, Recovery and Avoiding injury </a:t>
            </a:r>
            <a:endParaRPr lang="en-C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Homework </a:t>
            </a:r>
            <a:br>
              <a:rPr lang="en-US" dirty="0" smtClean="0"/>
            </a:br>
            <a:endParaRPr lang="en-CA" dirty="0"/>
          </a:p>
        </p:txBody>
      </p:sp>
      <p:sp>
        <p:nvSpPr>
          <p:cNvPr id="3" name="Subtitle 2"/>
          <p:cNvSpPr>
            <a:spLocks noGrp="1"/>
          </p:cNvSpPr>
          <p:nvPr>
            <p:ph type="subTitle" idx="1"/>
          </p:nvPr>
        </p:nvSpPr>
        <p:spPr>
          <a:xfrm>
            <a:off x="0" y="3331698"/>
            <a:ext cx="8929718" cy="2811946"/>
          </a:xfrm>
        </p:spPr>
        <p:txBody>
          <a:bodyPr>
            <a:normAutofit/>
          </a:bodyPr>
          <a:lstStyle/>
          <a:p>
            <a:pPr marL="514350" indent="-514350">
              <a:buFont typeface="+mj-lt"/>
              <a:buAutoNum type="arabicPeriod"/>
            </a:pPr>
            <a:r>
              <a:rPr lang="en-US" dirty="0" smtClean="0"/>
              <a:t>Terminology Review 13.2,  Page: 133</a:t>
            </a:r>
          </a:p>
          <a:p>
            <a:pPr marL="514350" indent="-514350">
              <a:buFont typeface="+mj-lt"/>
              <a:buAutoNum type="arabicPeriod"/>
            </a:pPr>
            <a:endParaRPr lang="en-US" dirty="0" smtClean="0"/>
          </a:p>
          <a:p>
            <a:pPr marL="514350" indent="-514350">
              <a:buFont typeface="+mj-lt"/>
              <a:buAutoNum type="arabicPeriod"/>
            </a:pPr>
            <a:r>
              <a:rPr lang="en-US" dirty="0" smtClean="0"/>
              <a:t>The effect of environment factors on training and performance 13.4,  Page 137</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F.I.T.T Principles </a:t>
            </a:r>
            <a:endParaRPr lang="en-CA" dirty="0"/>
          </a:p>
        </p:txBody>
      </p:sp>
      <p:sp>
        <p:nvSpPr>
          <p:cNvPr id="3" name="Content Placeholder 2"/>
          <p:cNvSpPr>
            <a:spLocks noGrp="1"/>
          </p:cNvSpPr>
          <p:nvPr>
            <p:ph idx="1"/>
          </p:nvPr>
        </p:nvSpPr>
        <p:spPr/>
        <p:txBody>
          <a:bodyPr/>
          <a:lstStyle/>
          <a:p>
            <a:r>
              <a:rPr lang="en-US" dirty="0" smtClean="0"/>
              <a:t>The four basic building blocks of any exercise plan </a:t>
            </a:r>
          </a:p>
          <a:p>
            <a:endParaRPr lang="en-US" dirty="0" smtClean="0"/>
          </a:p>
          <a:p>
            <a:pPr>
              <a:buNone/>
            </a:pPr>
            <a:r>
              <a:rPr lang="en-US" dirty="0" smtClean="0"/>
              <a:t>F – </a:t>
            </a:r>
            <a:r>
              <a:rPr lang="en-US" dirty="0" err="1" smtClean="0"/>
              <a:t>requency</a:t>
            </a:r>
            <a:r>
              <a:rPr lang="en-US" dirty="0" smtClean="0"/>
              <a:t> </a:t>
            </a:r>
          </a:p>
          <a:p>
            <a:pPr>
              <a:buNone/>
            </a:pPr>
            <a:r>
              <a:rPr lang="en-US" dirty="0" smtClean="0"/>
              <a:t>I – </a:t>
            </a:r>
            <a:r>
              <a:rPr lang="en-US" dirty="0" err="1" smtClean="0"/>
              <a:t>ntensity</a:t>
            </a:r>
            <a:endParaRPr lang="en-US" dirty="0" smtClean="0"/>
          </a:p>
          <a:p>
            <a:pPr>
              <a:buNone/>
            </a:pPr>
            <a:r>
              <a:rPr lang="en-US" dirty="0" smtClean="0"/>
              <a:t>T – </a:t>
            </a:r>
            <a:r>
              <a:rPr lang="en-US" dirty="0" err="1" smtClean="0"/>
              <a:t>ype</a:t>
            </a:r>
            <a:r>
              <a:rPr lang="en-US" dirty="0" smtClean="0"/>
              <a:t> </a:t>
            </a:r>
          </a:p>
          <a:p>
            <a:pPr>
              <a:buNone/>
            </a:pPr>
            <a:r>
              <a:rPr lang="en-US" dirty="0" smtClean="0"/>
              <a:t>T – </a:t>
            </a:r>
            <a:r>
              <a:rPr lang="en-US" dirty="0" err="1" smtClean="0"/>
              <a:t>ime</a:t>
            </a:r>
            <a:r>
              <a:rPr lang="en-US" dirty="0" smtClean="0"/>
              <a:t> </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a:t>
            </a:r>
            <a:endParaRPr lang="en-CA" dirty="0"/>
          </a:p>
        </p:txBody>
      </p:sp>
      <p:sp>
        <p:nvSpPr>
          <p:cNvPr id="3" name="Content Placeholder 2"/>
          <p:cNvSpPr>
            <a:spLocks noGrp="1"/>
          </p:cNvSpPr>
          <p:nvPr>
            <p:ph idx="1"/>
          </p:nvPr>
        </p:nvSpPr>
        <p:spPr/>
        <p:txBody>
          <a:bodyPr/>
          <a:lstStyle/>
          <a:p>
            <a:r>
              <a:rPr lang="en-US" dirty="0" smtClean="0"/>
              <a:t>The number of training sessions within a week (a set time period) </a:t>
            </a:r>
          </a:p>
          <a:p>
            <a:endParaRPr lang="en-US" dirty="0" smtClean="0"/>
          </a:p>
          <a:p>
            <a:r>
              <a:rPr lang="en-US" dirty="0" smtClean="0"/>
              <a:t>Factors that may affect the number of sessions:</a:t>
            </a:r>
          </a:p>
          <a:p>
            <a:endParaRPr lang="en-US" dirty="0" smtClean="0"/>
          </a:p>
          <a:p>
            <a:r>
              <a:rPr lang="en-US" dirty="0" smtClean="0"/>
              <a:t>Age </a:t>
            </a:r>
          </a:p>
          <a:p>
            <a:r>
              <a:rPr lang="en-US" dirty="0" smtClean="0"/>
              <a:t>Conditioning</a:t>
            </a:r>
          </a:p>
          <a:p>
            <a:r>
              <a:rPr lang="en-US" dirty="0" smtClean="0"/>
              <a:t>Competitive aspirations </a:t>
            </a:r>
          </a:p>
          <a:p>
            <a:r>
              <a:rPr lang="en-US" dirty="0" smtClean="0"/>
              <a:t>Commitments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Intensity </a:t>
            </a:r>
            <a:endParaRPr lang="en-CA" dirty="0"/>
          </a:p>
        </p:txBody>
      </p:sp>
      <p:sp>
        <p:nvSpPr>
          <p:cNvPr id="3" name="Content Placeholder 2"/>
          <p:cNvSpPr>
            <a:spLocks noGrp="1"/>
          </p:cNvSpPr>
          <p:nvPr>
            <p:ph idx="1"/>
          </p:nvPr>
        </p:nvSpPr>
        <p:spPr/>
        <p:txBody>
          <a:bodyPr/>
          <a:lstStyle/>
          <a:p>
            <a:r>
              <a:rPr lang="en-US" dirty="0" smtClean="0"/>
              <a:t>How hard you work out during your workout session.</a:t>
            </a:r>
          </a:p>
          <a:p>
            <a:endParaRPr lang="en-US" dirty="0" smtClean="0"/>
          </a:p>
          <a:p>
            <a:r>
              <a:rPr lang="en-US" dirty="0" smtClean="0"/>
              <a:t>Ways of prescribing intensity levels;</a:t>
            </a:r>
          </a:p>
          <a:p>
            <a:endParaRPr lang="en-US" dirty="0" smtClean="0"/>
          </a:p>
          <a:p>
            <a:r>
              <a:rPr lang="en-US" dirty="0" smtClean="0"/>
              <a:t>V02max </a:t>
            </a:r>
          </a:p>
          <a:p>
            <a:r>
              <a:rPr lang="en-US" dirty="0" smtClean="0"/>
              <a:t>Borg scale of perceived exertion </a:t>
            </a:r>
          </a:p>
          <a:p>
            <a:r>
              <a:rPr lang="en-US" dirty="0" smtClean="0"/>
              <a:t>% of Max HR</a:t>
            </a:r>
          </a:p>
          <a:p>
            <a:r>
              <a:rPr lang="en-US" dirty="0" smtClean="0"/>
              <a:t>HR reserved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 </a:t>
            </a:r>
            <a:endParaRPr lang="en-CA" dirty="0"/>
          </a:p>
        </p:txBody>
      </p:sp>
      <p:sp>
        <p:nvSpPr>
          <p:cNvPr id="3" name="Content Placeholder 2"/>
          <p:cNvSpPr>
            <a:spLocks noGrp="1"/>
          </p:cNvSpPr>
          <p:nvPr>
            <p:ph idx="1"/>
          </p:nvPr>
        </p:nvSpPr>
        <p:spPr/>
        <p:txBody>
          <a:bodyPr/>
          <a:lstStyle/>
          <a:p>
            <a:r>
              <a:rPr lang="en-CA" dirty="0" smtClean="0"/>
              <a:t>Train to your needs. </a:t>
            </a:r>
          </a:p>
          <a:p>
            <a:endParaRPr lang="en-CA" dirty="0" smtClean="0"/>
          </a:p>
          <a:p>
            <a:r>
              <a:rPr lang="en-CA" dirty="0" smtClean="0"/>
              <a:t>Training directly related to the skill.</a:t>
            </a:r>
          </a:p>
          <a:p>
            <a:endParaRPr lang="en-CA" dirty="0" smtClean="0"/>
          </a:p>
          <a:p>
            <a:r>
              <a:rPr lang="en-CA" dirty="0" smtClean="0"/>
              <a:t>Training without mimicking the skill. </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Time </a:t>
            </a:r>
            <a:endParaRPr lang="en-CA" dirty="0"/>
          </a:p>
        </p:txBody>
      </p:sp>
      <p:sp>
        <p:nvSpPr>
          <p:cNvPr id="3" name="Content Placeholder 2"/>
          <p:cNvSpPr>
            <a:spLocks noGrp="1"/>
          </p:cNvSpPr>
          <p:nvPr>
            <p:ph idx="1"/>
          </p:nvPr>
        </p:nvSpPr>
        <p:spPr/>
        <p:txBody>
          <a:bodyPr/>
          <a:lstStyle/>
          <a:p>
            <a:r>
              <a:rPr lang="en-CA" dirty="0" smtClean="0"/>
              <a:t>How long one should perform a certain exercise within a training schedule</a:t>
            </a:r>
          </a:p>
          <a:p>
            <a:endParaRPr lang="en-CA" dirty="0" smtClean="0"/>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Other principles of Training </a:t>
            </a:r>
            <a:endParaRPr lang="en-CA" dirty="0"/>
          </a:p>
        </p:txBody>
      </p:sp>
      <p:sp>
        <p:nvSpPr>
          <p:cNvPr id="3" name="Subtitle 2"/>
          <p:cNvSpPr>
            <a:spLocks noGrp="1"/>
          </p:cNvSpPr>
          <p:nvPr>
            <p:ph type="subTitle" idx="1"/>
          </p:nvPr>
        </p:nvSpPr>
        <p:spPr/>
        <p:txBody>
          <a:bodyPr/>
          <a:lstStyle/>
          <a:p>
            <a:endParaRPr lang="en-CA" dirty="0" smtClean="0"/>
          </a:p>
          <a:p>
            <a:r>
              <a:rPr lang="en-CA" dirty="0" smtClean="0"/>
              <a:t>6 Principles </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Principle of Overloading</a:t>
            </a:r>
            <a:endParaRPr lang="en-CA" dirty="0"/>
          </a:p>
        </p:txBody>
      </p:sp>
      <p:sp>
        <p:nvSpPr>
          <p:cNvPr id="3" name="Content Placeholder 2"/>
          <p:cNvSpPr>
            <a:spLocks noGrp="1"/>
          </p:cNvSpPr>
          <p:nvPr>
            <p:ph idx="1"/>
          </p:nvPr>
        </p:nvSpPr>
        <p:spPr/>
        <p:txBody>
          <a:bodyPr/>
          <a:lstStyle/>
          <a:p>
            <a:pPr algn="ctr">
              <a:buNone/>
            </a:pPr>
            <a:endParaRPr lang="en-CA" dirty="0" smtClean="0"/>
          </a:p>
          <a:p>
            <a:pPr algn="just">
              <a:buNone/>
            </a:pPr>
            <a:endParaRPr lang="en-CA" dirty="0" smtClean="0"/>
          </a:p>
          <a:p>
            <a:pPr algn="just">
              <a:buNone/>
            </a:pPr>
            <a:r>
              <a:rPr lang="en-CA" dirty="0" smtClean="0"/>
              <a:t>In order for physiological change to occur, the human body must be subjected to greater stresses than the ones to which it is accustomed </a:t>
            </a:r>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377</TotalTime>
  <Words>1297</Words>
  <Application>Microsoft Office PowerPoint</Application>
  <PresentationFormat>On-screen Show (4:3)</PresentationFormat>
  <Paragraphs>217</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Chapter 13 </vt:lpstr>
      <vt:lpstr>What is training?</vt:lpstr>
      <vt:lpstr>The F.I.T.T Principles </vt:lpstr>
      <vt:lpstr>Frequency </vt:lpstr>
      <vt:lpstr>Intensity </vt:lpstr>
      <vt:lpstr>Type </vt:lpstr>
      <vt:lpstr>Time </vt:lpstr>
      <vt:lpstr>Other principles of Training </vt:lpstr>
      <vt:lpstr>Principle of Overloading</vt:lpstr>
      <vt:lpstr>The Principle of Progression</vt:lpstr>
      <vt:lpstr>The Specificity Principle </vt:lpstr>
      <vt:lpstr>The Principle of Individual Differences </vt:lpstr>
      <vt:lpstr>The Principle of Reversibility </vt:lpstr>
      <vt:lpstr>The Principle of Diminishing Returns </vt:lpstr>
      <vt:lpstr>Training Methods </vt:lpstr>
      <vt:lpstr> Concurrent Training </vt:lpstr>
      <vt:lpstr>Example</vt:lpstr>
      <vt:lpstr>Interval Training </vt:lpstr>
      <vt:lpstr>Example</vt:lpstr>
      <vt:lpstr>Fartlek Training </vt:lpstr>
      <vt:lpstr>Plyometrics Training</vt:lpstr>
      <vt:lpstr>Example </vt:lpstr>
      <vt:lpstr>Resistance Training </vt:lpstr>
      <vt:lpstr>Example</vt:lpstr>
      <vt:lpstr>Effects factoring training </vt:lpstr>
      <vt:lpstr>Topics</vt:lpstr>
      <vt:lpstr>Homework  </vt:lpstr>
    </vt:vector>
  </TitlesOfParts>
  <Company>PDSB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Peel District School Board</dc:creator>
  <cp:lastModifiedBy>Peel District School Board</cp:lastModifiedBy>
  <cp:revision>45</cp:revision>
  <dcterms:created xsi:type="dcterms:W3CDTF">2011-03-22T13:57:21Z</dcterms:created>
  <dcterms:modified xsi:type="dcterms:W3CDTF">2012-05-01T14:53:01Z</dcterms:modified>
</cp:coreProperties>
</file>