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0" r:id="rId3"/>
    <p:sldId id="286" r:id="rId4"/>
    <p:sldId id="283" r:id="rId5"/>
    <p:sldId id="272" r:id="rId6"/>
    <p:sldId id="273" r:id="rId7"/>
    <p:sldId id="277" r:id="rId8"/>
    <p:sldId id="274" r:id="rId9"/>
    <p:sldId id="275" r:id="rId10"/>
    <p:sldId id="276" r:id="rId11"/>
    <p:sldId id="281" r:id="rId12"/>
    <p:sldId id="279" r:id="rId13"/>
    <p:sldId id="280" r:id="rId14"/>
    <p:sldId id="282" r:id="rId15"/>
    <p:sldId id="258" r:id="rId16"/>
    <p:sldId id="259" r:id="rId17"/>
    <p:sldId id="260" r:id="rId18"/>
    <p:sldId id="261" r:id="rId19"/>
    <p:sldId id="267" r:id="rId20"/>
    <p:sldId id="268" r:id="rId21"/>
    <p:sldId id="257" r:id="rId22"/>
    <p:sldId id="262" r:id="rId23"/>
    <p:sldId id="285" r:id="rId24"/>
    <p:sldId id="269" r:id="rId25"/>
    <p:sldId id="263" r:id="rId26"/>
    <p:sldId id="264" r:id="rId27"/>
    <p:sldId id="265" r:id="rId28"/>
    <p:sldId id="266" r:id="rId29"/>
    <p:sldId id="284"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38" d="100"/>
          <a:sy n="38" d="100"/>
        </p:scale>
        <p:origin x="1278"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32E291-B469-9148-AF1A-2E4E9B906921}" type="doc">
      <dgm:prSet loTypeId="urn:microsoft.com/office/officeart/2005/8/layout/pyramid2" loCatId="pyramid" qsTypeId="urn:microsoft.com/office/officeart/2005/8/quickstyle/simple4" qsCatId="simple" csTypeId="urn:microsoft.com/office/officeart/2005/8/colors/accent1_2" csCatId="accent1" phldr="1"/>
      <dgm:spPr/>
    </dgm:pt>
    <dgm:pt modelId="{D4744C12-561B-6B42-9E2C-C2C87FD7696D}">
      <dgm:prSet phldrT="[Text]"/>
      <dgm:spPr/>
      <dgm:t>
        <a:bodyPr/>
        <a:lstStyle/>
        <a:p>
          <a:r>
            <a:rPr lang="en-US" dirty="0" smtClean="0"/>
            <a:t>Nightingale</a:t>
          </a:r>
          <a:endParaRPr lang="en-US" dirty="0"/>
        </a:p>
      </dgm:t>
    </dgm:pt>
    <dgm:pt modelId="{3E2D435F-7C1D-EE49-A53B-92099D5C9998}" type="parTrans" cxnId="{A1FC8F4B-ED70-444A-8642-1E85B0B07FD5}">
      <dgm:prSet/>
      <dgm:spPr/>
      <dgm:t>
        <a:bodyPr/>
        <a:lstStyle/>
        <a:p>
          <a:endParaRPr lang="en-US"/>
        </a:p>
      </dgm:t>
    </dgm:pt>
    <dgm:pt modelId="{F4B70B91-614D-1343-90EB-D4F38285AB41}" type="sibTrans" cxnId="{A1FC8F4B-ED70-444A-8642-1E85B0B07FD5}">
      <dgm:prSet/>
      <dgm:spPr/>
      <dgm:t>
        <a:bodyPr/>
        <a:lstStyle/>
        <a:p>
          <a:endParaRPr lang="en-US"/>
        </a:p>
      </dgm:t>
    </dgm:pt>
    <dgm:pt modelId="{33CF9D9F-497F-0145-A0ED-8A6B44AA42E5}">
      <dgm:prSet phldrT="[Text]"/>
      <dgm:spPr/>
      <dgm:t>
        <a:bodyPr/>
        <a:lstStyle/>
        <a:p>
          <a:r>
            <a:rPr lang="en-US" dirty="0" smtClean="0"/>
            <a:t>Red Rose</a:t>
          </a:r>
          <a:endParaRPr lang="en-US" dirty="0"/>
        </a:p>
      </dgm:t>
    </dgm:pt>
    <dgm:pt modelId="{07ADFF5B-E9E5-AA49-B177-586736E2DBC2}" type="parTrans" cxnId="{08F0DA08-7686-E74F-8889-8ACBF0400A61}">
      <dgm:prSet/>
      <dgm:spPr/>
      <dgm:t>
        <a:bodyPr/>
        <a:lstStyle/>
        <a:p>
          <a:endParaRPr lang="en-US"/>
        </a:p>
      </dgm:t>
    </dgm:pt>
    <dgm:pt modelId="{CBF49ACD-4031-3E4B-AA7C-D1157572B1C8}" type="sibTrans" cxnId="{08F0DA08-7686-E74F-8889-8ACBF0400A61}">
      <dgm:prSet/>
      <dgm:spPr/>
      <dgm:t>
        <a:bodyPr/>
        <a:lstStyle/>
        <a:p>
          <a:endParaRPr lang="en-US"/>
        </a:p>
      </dgm:t>
    </dgm:pt>
    <dgm:pt modelId="{6A842E9A-BDD3-8440-99C1-D8C46033B8A5}">
      <dgm:prSet phldrT="[Text]"/>
      <dgm:spPr/>
      <dgm:t>
        <a:bodyPr/>
        <a:lstStyle/>
        <a:p>
          <a:r>
            <a:rPr lang="en-US" dirty="0" smtClean="0"/>
            <a:t>Oak Tree</a:t>
          </a:r>
          <a:endParaRPr lang="en-US" dirty="0"/>
        </a:p>
      </dgm:t>
    </dgm:pt>
    <dgm:pt modelId="{714E4764-16D6-8244-98D9-85CE2A5D5677}" type="parTrans" cxnId="{CED63928-52CE-5E43-A57D-78BF507CF355}">
      <dgm:prSet/>
      <dgm:spPr/>
      <dgm:t>
        <a:bodyPr/>
        <a:lstStyle/>
        <a:p>
          <a:endParaRPr lang="en-US"/>
        </a:p>
      </dgm:t>
    </dgm:pt>
    <dgm:pt modelId="{F7BB3289-3542-2446-99F4-E5910741E49B}" type="sibTrans" cxnId="{CED63928-52CE-5E43-A57D-78BF507CF355}">
      <dgm:prSet/>
      <dgm:spPr/>
      <dgm:t>
        <a:bodyPr/>
        <a:lstStyle/>
        <a:p>
          <a:endParaRPr lang="en-US"/>
        </a:p>
      </dgm:t>
    </dgm:pt>
    <dgm:pt modelId="{F5E77545-9AE7-8F44-AFD6-3271D99F634E}">
      <dgm:prSet phldrT="[Text]"/>
      <dgm:spPr/>
      <dgm:t>
        <a:bodyPr/>
        <a:lstStyle/>
        <a:p>
          <a:r>
            <a:rPr lang="en-US" dirty="0" smtClean="0"/>
            <a:t>Professor’s daughter</a:t>
          </a:r>
          <a:endParaRPr lang="en-US" dirty="0"/>
        </a:p>
      </dgm:t>
    </dgm:pt>
    <dgm:pt modelId="{FFB1F6F9-7D4C-F948-ABD4-3E0583DB2D01}" type="parTrans" cxnId="{4F2F6A0A-3A93-7843-AC89-4547006D7070}">
      <dgm:prSet/>
      <dgm:spPr/>
      <dgm:t>
        <a:bodyPr/>
        <a:lstStyle/>
        <a:p>
          <a:endParaRPr lang="en-US"/>
        </a:p>
      </dgm:t>
    </dgm:pt>
    <dgm:pt modelId="{6E4801C6-63A0-E148-B574-BE15A9AE32B5}" type="sibTrans" cxnId="{4F2F6A0A-3A93-7843-AC89-4547006D7070}">
      <dgm:prSet/>
      <dgm:spPr/>
      <dgm:t>
        <a:bodyPr/>
        <a:lstStyle/>
        <a:p>
          <a:endParaRPr lang="en-US"/>
        </a:p>
      </dgm:t>
    </dgm:pt>
    <dgm:pt modelId="{E6497FAF-0571-454F-A2D4-90C3E988F966}">
      <dgm:prSet/>
      <dgm:spPr/>
      <dgm:t>
        <a:bodyPr/>
        <a:lstStyle/>
        <a:p>
          <a:r>
            <a:rPr lang="en-US" dirty="0" smtClean="0"/>
            <a:t>Chamberlain’s son</a:t>
          </a:r>
          <a:endParaRPr lang="en-US" dirty="0"/>
        </a:p>
      </dgm:t>
    </dgm:pt>
    <dgm:pt modelId="{61539B3F-BF72-7445-94E5-FECA309B652D}" type="parTrans" cxnId="{89B54EC9-A443-5548-8EB6-8D0728A0B937}">
      <dgm:prSet/>
      <dgm:spPr/>
      <dgm:t>
        <a:bodyPr/>
        <a:lstStyle/>
        <a:p>
          <a:endParaRPr lang="en-US"/>
        </a:p>
      </dgm:t>
    </dgm:pt>
    <dgm:pt modelId="{109FF163-B750-3045-A66B-EF506AC7438D}" type="sibTrans" cxnId="{89B54EC9-A443-5548-8EB6-8D0728A0B937}">
      <dgm:prSet/>
      <dgm:spPr/>
      <dgm:t>
        <a:bodyPr/>
        <a:lstStyle/>
        <a:p>
          <a:endParaRPr lang="en-US"/>
        </a:p>
      </dgm:t>
    </dgm:pt>
    <dgm:pt modelId="{656B6C8B-3F18-6749-B30D-46910FD3962A}">
      <dgm:prSet/>
      <dgm:spPr/>
      <dgm:t>
        <a:bodyPr/>
        <a:lstStyle/>
        <a:p>
          <a:r>
            <a:rPr lang="en-US" dirty="0" smtClean="0"/>
            <a:t> Student</a:t>
          </a:r>
          <a:endParaRPr lang="en-US" dirty="0"/>
        </a:p>
      </dgm:t>
    </dgm:pt>
    <dgm:pt modelId="{5FD83CC2-EE31-E84C-BF2E-D92EF35BF65E}" type="parTrans" cxnId="{3CD7B66E-11E7-C247-B1AB-6AAD731C2D04}">
      <dgm:prSet/>
      <dgm:spPr/>
      <dgm:t>
        <a:bodyPr/>
        <a:lstStyle/>
        <a:p>
          <a:endParaRPr lang="en-US"/>
        </a:p>
      </dgm:t>
    </dgm:pt>
    <dgm:pt modelId="{43BE62FF-6FC7-7D4B-A0E9-21ABE4703552}" type="sibTrans" cxnId="{3CD7B66E-11E7-C247-B1AB-6AAD731C2D04}">
      <dgm:prSet/>
      <dgm:spPr/>
      <dgm:t>
        <a:bodyPr/>
        <a:lstStyle/>
        <a:p>
          <a:endParaRPr lang="en-US"/>
        </a:p>
      </dgm:t>
    </dgm:pt>
    <dgm:pt modelId="{48B8BD1B-7EFA-6B48-A0A7-311EB1A8ED42}" type="pres">
      <dgm:prSet presAssocID="{1732E291-B469-9148-AF1A-2E4E9B906921}" presName="compositeShape" presStyleCnt="0">
        <dgm:presLayoutVars>
          <dgm:dir/>
          <dgm:resizeHandles/>
        </dgm:presLayoutVars>
      </dgm:prSet>
      <dgm:spPr/>
    </dgm:pt>
    <dgm:pt modelId="{40338C71-498B-3043-801E-64A71A4CA1C8}" type="pres">
      <dgm:prSet presAssocID="{1732E291-B469-9148-AF1A-2E4E9B906921}" presName="pyramid" presStyleLbl="node1" presStyleIdx="0" presStyleCnt="1"/>
      <dgm:spPr/>
    </dgm:pt>
    <dgm:pt modelId="{1999C949-151B-3E46-B658-6E897FC0A261}" type="pres">
      <dgm:prSet presAssocID="{1732E291-B469-9148-AF1A-2E4E9B906921}" presName="theList" presStyleCnt="0"/>
      <dgm:spPr/>
    </dgm:pt>
    <dgm:pt modelId="{D03E283F-8AC1-F24F-A139-6438989E50DC}" type="pres">
      <dgm:prSet presAssocID="{F5E77545-9AE7-8F44-AFD6-3271D99F634E}" presName="aNode" presStyleLbl="fgAcc1" presStyleIdx="0" presStyleCnt="6">
        <dgm:presLayoutVars>
          <dgm:bulletEnabled val="1"/>
        </dgm:presLayoutVars>
      </dgm:prSet>
      <dgm:spPr/>
      <dgm:t>
        <a:bodyPr/>
        <a:lstStyle/>
        <a:p>
          <a:endParaRPr lang="en-US"/>
        </a:p>
      </dgm:t>
    </dgm:pt>
    <dgm:pt modelId="{C24198FB-3705-9746-9076-1F606CF81CE7}" type="pres">
      <dgm:prSet presAssocID="{F5E77545-9AE7-8F44-AFD6-3271D99F634E}" presName="aSpace" presStyleCnt="0"/>
      <dgm:spPr/>
    </dgm:pt>
    <dgm:pt modelId="{F9B0A0AC-17CE-EE40-8C3A-9401DA789D33}" type="pres">
      <dgm:prSet presAssocID="{E6497FAF-0571-454F-A2D4-90C3E988F966}" presName="aNode" presStyleLbl="fgAcc1" presStyleIdx="1" presStyleCnt="6">
        <dgm:presLayoutVars>
          <dgm:bulletEnabled val="1"/>
        </dgm:presLayoutVars>
      </dgm:prSet>
      <dgm:spPr/>
      <dgm:t>
        <a:bodyPr/>
        <a:lstStyle/>
        <a:p>
          <a:endParaRPr lang="en-US"/>
        </a:p>
      </dgm:t>
    </dgm:pt>
    <dgm:pt modelId="{A14219A9-92D4-D14F-996B-DAA49E136798}" type="pres">
      <dgm:prSet presAssocID="{E6497FAF-0571-454F-A2D4-90C3E988F966}" presName="aSpace" presStyleCnt="0"/>
      <dgm:spPr/>
    </dgm:pt>
    <dgm:pt modelId="{9D8D21AD-3274-8643-A67B-73C24DD324AC}" type="pres">
      <dgm:prSet presAssocID="{656B6C8B-3F18-6749-B30D-46910FD3962A}" presName="aNode" presStyleLbl="fgAcc1" presStyleIdx="2" presStyleCnt="6">
        <dgm:presLayoutVars>
          <dgm:bulletEnabled val="1"/>
        </dgm:presLayoutVars>
      </dgm:prSet>
      <dgm:spPr/>
      <dgm:t>
        <a:bodyPr/>
        <a:lstStyle/>
        <a:p>
          <a:endParaRPr lang="en-US"/>
        </a:p>
      </dgm:t>
    </dgm:pt>
    <dgm:pt modelId="{AA0F8031-2066-BD4C-A86F-DE89176EE389}" type="pres">
      <dgm:prSet presAssocID="{656B6C8B-3F18-6749-B30D-46910FD3962A}" presName="aSpace" presStyleCnt="0"/>
      <dgm:spPr/>
    </dgm:pt>
    <dgm:pt modelId="{4107615D-2E10-AA4F-BD26-5309F18AA5AD}" type="pres">
      <dgm:prSet presAssocID="{D4744C12-561B-6B42-9E2C-C2C87FD7696D}" presName="aNode" presStyleLbl="fgAcc1" presStyleIdx="3" presStyleCnt="6">
        <dgm:presLayoutVars>
          <dgm:bulletEnabled val="1"/>
        </dgm:presLayoutVars>
      </dgm:prSet>
      <dgm:spPr/>
      <dgm:t>
        <a:bodyPr/>
        <a:lstStyle/>
        <a:p>
          <a:endParaRPr lang="en-US"/>
        </a:p>
      </dgm:t>
    </dgm:pt>
    <dgm:pt modelId="{8283AC08-8AC8-A54E-ADFB-79EB6B3ABF10}" type="pres">
      <dgm:prSet presAssocID="{D4744C12-561B-6B42-9E2C-C2C87FD7696D}" presName="aSpace" presStyleCnt="0"/>
      <dgm:spPr/>
    </dgm:pt>
    <dgm:pt modelId="{EBE7B311-6137-594F-B7DD-2B924B23033F}" type="pres">
      <dgm:prSet presAssocID="{33CF9D9F-497F-0145-A0ED-8A6B44AA42E5}" presName="aNode" presStyleLbl="fgAcc1" presStyleIdx="4" presStyleCnt="6">
        <dgm:presLayoutVars>
          <dgm:bulletEnabled val="1"/>
        </dgm:presLayoutVars>
      </dgm:prSet>
      <dgm:spPr/>
      <dgm:t>
        <a:bodyPr/>
        <a:lstStyle/>
        <a:p>
          <a:endParaRPr lang="en-US"/>
        </a:p>
      </dgm:t>
    </dgm:pt>
    <dgm:pt modelId="{85A9E709-1E2A-F544-AAD0-CCFD32FC1FE5}" type="pres">
      <dgm:prSet presAssocID="{33CF9D9F-497F-0145-A0ED-8A6B44AA42E5}" presName="aSpace" presStyleCnt="0"/>
      <dgm:spPr/>
    </dgm:pt>
    <dgm:pt modelId="{8D7343F6-3959-584B-B93C-F25B8A3FCAAA}" type="pres">
      <dgm:prSet presAssocID="{6A842E9A-BDD3-8440-99C1-D8C46033B8A5}" presName="aNode" presStyleLbl="fgAcc1" presStyleIdx="5" presStyleCnt="6">
        <dgm:presLayoutVars>
          <dgm:bulletEnabled val="1"/>
        </dgm:presLayoutVars>
      </dgm:prSet>
      <dgm:spPr/>
      <dgm:t>
        <a:bodyPr/>
        <a:lstStyle/>
        <a:p>
          <a:endParaRPr lang="en-US"/>
        </a:p>
      </dgm:t>
    </dgm:pt>
    <dgm:pt modelId="{0466D936-C76B-C44B-AB37-087763BD2D12}" type="pres">
      <dgm:prSet presAssocID="{6A842E9A-BDD3-8440-99C1-D8C46033B8A5}" presName="aSpace" presStyleCnt="0"/>
      <dgm:spPr/>
    </dgm:pt>
  </dgm:ptLst>
  <dgm:cxnLst>
    <dgm:cxn modelId="{10959F42-E3CD-514C-BE05-66605C3E6AFC}" type="presOf" srcId="{6A842E9A-BDD3-8440-99C1-D8C46033B8A5}" destId="{8D7343F6-3959-584B-B93C-F25B8A3FCAAA}" srcOrd="0" destOrd="0" presId="urn:microsoft.com/office/officeart/2005/8/layout/pyramid2"/>
    <dgm:cxn modelId="{AF46CA6A-EE20-964F-B233-E6DC0AB6817A}" type="presOf" srcId="{1732E291-B469-9148-AF1A-2E4E9B906921}" destId="{48B8BD1B-7EFA-6B48-A0A7-311EB1A8ED42}" srcOrd="0" destOrd="0" presId="urn:microsoft.com/office/officeart/2005/8/layout/pyramid2"/>
    <dgm:cxn modelId="{1BC4CF19-EC5E-0145-9411-B425D9551400}" type="presOf" srcId="{D4744C12-561B-6B42-9E2C-C2C87FD7696D}" destId="{4107615D-2E10-AA4F-BD26-5309F18AA5AD}" srcOrd="0" destOrd="0" presId="urn:microsoft.com/office/officeart/2005/8/layout/pyramid2"/>
    <dgm:cxn modelId="{9CA74EBE-515B-E645-BBD7-DC63A7FBA89B}" type="presOf" srcId="{F5E77545-9AE7-8F44-AFD6-3271D99F634E}" destId="{D03E283F-8AC1-F24F-A139-6438989E50DC}" srcOrd="0" destOrd="0" presId="urn:microsoft.com/office/officeart/2005/8/layout/pyramid2"/>
    <dgm:cxn modelId="{9ED739E8-DEFC-014C-87E5-761E1E7CD6B2}" type="presOf" srcId="{656B6C8B-3F18-6749-B30D-46910FD3962A}" destId="{9D8D21AD-3274-8643-A67B-73C24DD324AC}" srcOrd="0" destOrd="0" presId="urn:microsoft.com/office/officeart/2005/8/layout/pyramid2"/>
    <dgm:cxn modelId="{89B54EC9-A443-5548-8EB6-8D0728A0B937}" srcId="{1732E291-B469-9148-AF1A-2E4E9B906921}" destId="{E6497FAF-0571-454F-A2D4-90C3E988F966}" srcOrd="1" destOrd="0" parTransId="{61539B3F-BF72-7445-94E5-FECA309B652D}" sibTransId="{109FF163-B750-3045-A66B-EF506AC7438D}"/>
    <dgm:cxn modelId="{A1FC8F4B-ED70-444A-8642-1E85B0B07FD5}" srcId="{1732E291-B469-9148-AF1A-2E4E9B906921}" destId="{D4744C12-561B-6B42-9E2C-C2C87FD7696D}" srcOrd="3" destOrd="0" parTransId="{3E2D435F-7C1D-EE49-A53B-92099D5C9998}" sibTransId="{F4B70B91-614D-1343-90EB-D4F38285AB41}"/>
    <dgm:cxn modelId="{10DD8203-D225-BF47-B3BF-14D3148DC98C}" type="presOf" srcId="{E6497FAF-0571-454F-A2D4-90C3E988F966}" destId="{F9B0A0AC-17CE-EE40-8C3A-9401DA789D33}" srcOrd="0" destOrd="0" presId="urn:microsoft.com/office/officeart/2005/8/layout/pyramid2"/>
    <dgm:cxn modelId="{7DBA4321-48B8-5D4C-AAB1-1755CF8FA95F}" type="presOf" srcId="{33CF9D9F-497F-0145-A0ED-8A6B44AA42E5}" destId="{EBE7B311-6137-594F-B7DD-2B924B23033F}" srcOrd="0" destOrd="0" presId="urn:microsoft.com/office/officeart/2005/8/layout/pyramid2"/>
    <dgm:cxn modelId="{CED63928-52CE-5E43-A57D-78BF507CF355}" srcId="{1732E291-B469-9148-AF1A-2E4E9B906921}" destId="{6A842E9A-BDD3-8440-99C1-D8C46033B8A5}" srcOrd="5" destOrd="0" parTransId="{714E4764-16D6-8244-98D9-85CE2A5D5677}" sibTransId="{F7BB3289-3542-2446-99F4-E5910741E49B}"/>
    <dgm:cxn modelId="{08F0DA08-7686-E74F-8889-8ACBF0400A61}" srcId="{1732E291-B469-9148-AF1A-2E4E9B906921}" destId="{33CF9D9F-497F-0145-A0ED-8A6B44AA42E5}" srcOrd="4" destOrd="0" parTransId="{07ADFF5B-E9E5-AA49-B177-586736E2DBC2}" sibTransId="{CBF49ACD-4031-3E4B-AA7C-D1157572B1C8}"/>
    <dgm:cxn modelId="{3CD7B66E-11E7-C247-B1AB-6AAD731C2D04}" srcId="{1732E291-B469-9148-AF1A-2E4E9B906921}" destId="{656B6C8B-3F18-6749-B30D-46910FD3962A}" srcOrd="2" destOrd="0" parTransId="{5FD83CC2-EE31-E84C-BF2E-D92EF35BF65E}" sibTransId="{43BE62FF-6FC7-7D4B-A0E9-21ABE4703552}"/>
    <dgm:cxn modelId="{4F2F6A0A-3A93-7843-AC89-4547006D7070}" srcId="{1732E291-B469-9148-AF1A-2E4E9B906921}" destId="{F5E77545-9AE7-8F44-AFD6-3271D99F634E}" srcOrd="0" destOrd="0" parTransId="{FFB1F6F9-7D4C-F948-ABD4-3E0583DB2D01}" sibTransId="{6E4801C6-63A0-E148-B574-BE15A9AE32B5}"/>
    <dgm:cxn modelId="{D095E7C6-7DE1-344B-A77A-BE928AD4EC2B}" type="presParOf" srcId="{48B8BD1B-7EFA-6B48-A0A7-311EB1A8ED42}" destId="{40338C71-498B-3043-801E-64A71A4CA1C8}" srcOrd="0" destOrd="0" presId="urn:microsoft.com/office/officeart/2005/8/layout/pyramid2"/>
    <dgm:cxn modelId="{357FBFF1-5BD9-1C4E-B365-36B043D5B5B3}" type="presParOf" srcId="{48B8BD1B-7EFA-6B48-A0A7-311EB1A8ED42}" destId="{1999C949-151B-3E46-B658-6E897FC0A261}" srcOrd="1" destOrd="0" presId="urn:microsoft.com/office/officeart/2005/8/layout/pyramid2"/>
    <dgm:cxn modelId="{4D6CB259-18B6-D641-ADF2-33B357C3CA27}" type="presParOf" srcId="{1999C949-151B-3E46-B658-6E897FC0A261}" destId="{D03E283F-8AC1-F24F-A139-6438989E50DC}" srcOrd="0" destOrd="0" presId="urn:microsoft.com/office/officeart/2005/8/layout/pyramid2"/>
    <dgm:cxn modelId="{66948DD1-49BA-3645-84B4-6B2ED462C4DF}" type="presParOf" srcId="{1999C949-151B-3E46-B658-6E897FC0A261}" destId="{C24198FB-3705-9746-9076-1F606CF81CE7}" srcOrd="1" destOrd="0" presId="urn:microsoft.com/office/officeart/2005/8/layout/pyramid2"/>
    <dgm:cxn modelId="{093DE5EC-500B-174B-AEB7-4BDE4B9798F7}" type="presParOf" srcId="{1999C949-151B-3E46-B658-6E897FC0A261}" destId="{F9B0A0AC-17CE-EE40-8C3A-9401DA789D33}" srcOrd="2" destOrd="0" presId="urn:microsoft.com/office/officeart/2005/8/layout/pyramid2"/>
    <dgm:cxn modelId="{728960A2-D1E4-6A4B-8D09-3B88AC22B56C}" type="presParOf" srcId="{1999C949-151B-3E46-B658-6E897FC0A261}" destId="{A14219A9-92D4-D14F-996B-DAA49E136798}" srcOrd="3" destOrd="0" presId="urn:microsoft.com/office/officeart/2005/8/layout/pyramid2"/>
    <dgm:cxn modelId="{7D603CB1-9882-C142-9DE3-7C7A0999BE58}" type="presParOf" srcId="{1999C949-151B-3E46-B658-6E897FC0A261}" destId="{9D8D21AD-3274-8643-A67B-73C24DD324AC}" srcOrd="4" destOrd="0" presId="urn:microsoft.com/office/officeart/2005/8/layout/pyramid2"/>
    <dgm:cxn modelId="{8649E973-E62E-2341-AD87-E52C71FB6628}" type="presParOf" srcId="{1999C949-151B-3E46-B658-6E897FC0A261}" destId="{AA0F8031-2066-BD4C-A86F-DE89176EE389}" srcOrd="5" destOrd="0" presId="urn:microsoft.com/office/officeart/2005/8/layout/pyramid2"/>
    <dgm:cxn modelId="{04219E62-AA70-9443-B461-E494A07E7301}" type="presParOf" srcId="{1999C949-151B-3E46-B658-6E897FC0A261}" destId="{4107615D-2E10-AA4F-BD26-5309F18AA5AD}" srcOrd="6" destOrd="0" presId="urn:microsoft.com/office/officeart/2005/8/layout/pyramid2"/>
    <dgm:cxn modelId="{6A6AE7DC-C9B0-0647-A7B7-1153503F85C7}" type="presParOf" srcId="{1999C949-151B-3E46-B658-6E897FC0A261}" destId="{8283AC08-8AC8-A54E-ADFB-79EB6B3ABF10}" srcOrd="7" destOrd="0" presId="urn:microsoft.com/office/officeart/2005/8/layout/pyramid2"/>
    <dgm:cxn modelId="{D31DC410-2AFD-4D4A-BE71-030200292336}" type="presParOf" srcId="{1999C949-151B-3E46-B658-6E897FC0A261}" destId="{EBE7B311-6137-594F-B7DD-2B924B23033F}" srcOrd="8" destOrd="0" presId="urn:microsoft.com/office/officeart/2005/8/layout/pyramid2"/>
    <dgm:cxn modelId="{761D31D4-7EDC-C749-8408-AC2023C60157}" type="presParOf" srcId="{1999C949-151B-3E46-B658-6E897FC0A261}" destId="{85A9E709-1E2A-F544-AAD0-CCFD32FC1FE5}" srcOrd="9" destOrd="0" presId="urn:microsoft.com/office/officeart/2005/8/layout/pyramid2"/>
    <dgm:cxn modelId="{4D507395-0C19-E046-8331-6E03C441470B}" type="presParOf" srcId="{1999C949-151B-3E46-B658-6E897FC0A261}" destId="{8D7343F6-3959-584B-B93C-F25B8A3FCAAA}" srcOrd="10" destOrd="0" presId="urn:microsoft.com/office/officeart/2005/8/layout/pyramid2"/>
    <dgm:cxn modelId="{A4826190-385F-C240-98E6-614B488BBD62}" type="presParOf" srcId="{1999C949-151B-3E46-B658-6E897FC0A261}" destId="{0466D936-C76B-C44B-AB37-087763BD2D12}"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lstStyle>
          <a:p>
            <a:r>
              <a:rPr kumimoji="0" lang="en-CA"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CA"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p>
            <a:fld id="{89602FAB-EA37-47E3-B9DD-8E87123EB3C7}" type="datetime1">
              <a:rPr lang="en-US" smtClean="0"/>
              <a:pPr/>
              <a:t>3/10/2015</a:t>
            </a:fld>
            <a:endParaRPr/>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lstStyle>
          <a:p>
            <a:fld id="{042AED99-7FB4-404E-8A97-64753DCE42EC}" type="slidenum">
              <a:rPr kumimoji="0" lang="en-US" smtClean="0"/>
              <a:pPr/>
              <a:t>‹#›</a:t>
            </a:fld>
            <a:endParaRPr kumimoji="0" lang="en-US"/>
          </a:p>
        </p:txBody>
      </p:sp>
      <p:sp>
        <p:nvSpPr>
          <p:cNvPr id="12" name="Footer Placeholder 11"/>
          <p:cNvSpPr>
            <a:spLocks noGrp="1"/>
          </p:cNvSpPr>
          <p:nvPr>
            <p:ph type="ftr" sz="quarter" idx="12"/>
          </p:nvPr>
        </p:nvSpPr>
        <p:spPr>
          <a:xfrm>
            <a:off x="1600200" y="6509004"/>
            <a:ext cx="3907464" cy="274320"/>
          </a:xfrm>
        </p:spPr>
        <p:txBody>
          <a:bodyPr vert="horz" rtlCol="0"/>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CA"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p:txBody>
          <a:bodyPr/>
          <a:lstStyle/>
          <a:p>
            <a:fld id="{F573EB2B-4931-A049-AA65-DCF7B3F21B15}" type="datetimeFigureOut">
              <a:rPr lang="en-US" smtClean="0"/>
              <a:pPr/>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761877-A09A-724C-8E0B-D259985FC1F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lstStyle>
          <a:p>
            <a:r>
              <a:rPr kumimoji="0" lang="en-CA"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p:txBody>
          <a:bodyPr/>
          <a:lstStyle/>
          <a:p>
            <a:fld id="{F573EB2B-4931-A049-AA65-DCF7B3F21B15}" type="datetimeFigureOut">
              <a:rPr lang="en-US" smtClean="0"/>
              <a:pPr/>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761877-A09A-724C-8E0B-D259985FC1F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p:txBody>
          <a:bodyPr/>
          <a:lstStyle/>
          <a:p>
            <a:r>
              <a:rPr kumimoji="0" lang="en-CA"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p:txBody>
          <a:bodyPr/>
          <a:lstStyle/>
          <a:p>
            <a:fld id="{F573EB2B-4931-A049-AA65-DCF7B3F21B15}" type="datetimeFigureOut">
              <a:rPr lang="en-US" smtClean="0"/>
              <a:pPr/>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761877-A09A-724C-8E0B-D259985FC1F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lstStyle>
          <a:p>
            <a:r>
              <a:rPr kumimoji="0" lang="en-CA"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CA"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p>
            <a:fld id="{4A9E7B99-7C3F-4BC3-B7B8-7E1F8C620B24}" type="datetime1">
              <a:rPr lang="en-US" smtClean="0"/>
              <a:pPr/>
              <a:t>3/10/2015</a:t>
            </a:fld>
            <a:endParaRPr/>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0" name="Footer Placeholder 9"/>
          <p:cNvSpPr>
            <a:spLocks noGrp="1"/>
          </p:cNvSpPr>
          <p:nvPr>
            <p:ph type="ftr" sz="quarter" idx="12"/>
          </p:nvPr>
        </p:nvSpPr>
        <p:spPr>
          <a:xfrm>
            <a:off x="1600200" y="6513670"/>
            <a:ext cx="3907464" cy="274320"/>
          </a:xfrm>
        </p:spPr>
        <p:txBody>
          <a:bodyPr vert="horz" rtlCol="0"/>
          <a:lstStyle/>
          <a:p>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CA"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5" name="Date Placeholder 4"/>
          <p:cNvSpPr>
            <a:spLocks noGrp="1"/>
          </p:cNvSpPr>
          <p:nvPr>
            <p:ph type="dt" sz="half" idx="10"/>
          </p:nvPr>
        </p:nvSpPr>
        <p:spPr/>
        <p:txBody>
          <a:bodyPr/>
          <a:lstStyle/>
          <a:p>
            <a:fld id="{F573EB2B-4931-A049-AA65-DCF7B3F21B15}" type="datetimeFigureOut">
              <a:rPr lang="en-US" smtClean="0"/>
              <a:pPr/>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p>
            <a:fld id="{92761877-A09A-724C-8E0B-D259985FC1F4}"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lstStyle>
          <a:p>
            <a:r>
              <a:rPr kumimoji="0" lang="en-CA"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lstStyle>
          <a:p>
            <a:pPr lvl="0" eaLnBrk="1" latinLnBrk="0" hangingPunct="1"/>
            <a:r>
              <a:rPr kumimoji="0" lang="en-CA"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lstStyle>
          <a:p>
            <a:pPr lvl="0" eaLnBrk="1" latinLnBrk="0" hangingPunct="1"/>
            <a:r>
              <a:rPr kumimoji="0" lang="en-CA"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7" name="Date Placeholder 6"/>
          <p:cNvSpPr>
            <a:spLocks noGrp="1"/>
          </p:cNvSpPr>
          <p:nvPr>
            <p:ph type="dt" sz="half" idx="10"/>
          </p:nvPr>
        </p:nvSpPr>
        <p:spPr/>
        <p:txBody>
          <a:bodyPr/>
          <a:lstStyle/>
          <a:p>
            <a:fld id="{F573EB2B-4931-A049-AA65-DCF7B3F21B15}" type="datetimeFigureOut">
              <a:rPr lang="en-US" smtClean="0"/>
              <a:pPr/>
              <a:t>3/10/2015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p>
            <a:fld id="{92761877-A09A-724C-8E0B-D259985FC1F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p>
            <a:r>
              <a:rPr kumimoji="0" lang="en-CA" smtClean="0"/>
              <a:t>Click to edit Master title style</a:t>
            </a:r>
            <a:endParaRPr kumimoji="0" lang="en-US"/>
          </a:p>
        </p:txBody>
      </p:sp>
      <p:sp>
        <p:nvSpPr>
          <p:cNvPr id="3" name="Date Placeholder 2"/>
          <p:cNvSpPr>
            <a:spLocks noGrp="1"/>
          </p:cNvSpPr>
          <p:nvPr>
            <p:ph type="dt" sz="half" idx="10"/>
          </p:nvPr>
        </p:nvSpPr>
        <p:spPr/>
        <p:txBody>
          <a:bodyPr/>
          <a:lstStyle/>
          <a:p>
            <a:fld id="{F573EB2B-4931-A049-AA65-DCF7B3F21B15}" type="datetimeFigureOut">
              <a:rPr lang="en-US" smtClean="0"/>
              <a:pPr/>
              <a:t>3/10/2015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761877-A09A-724C-8E0B-D259985FC1F4}"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73EB2B-4931-A049-AA65-DCF7B3F21B15}" type="datetimeFigureOut">
              <a:rPr lang="en-US" smtClean="0"/>
              <a:pPr/>
              <a:t>3/10/2015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761877-A09A-724C-8E0B-D259985FC1F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lstStyle>
          <a:p>
            <a:r>
              <a:rPr kumimoji="0" lang="en-CA"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CA"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p>
            <a:fld id="{F573EB2B-4931-A049-AA65-DCF7B3F21B15}" type="datetimeFigureOut">
              <a:rPr lang="en-US" smtClean="0"/>
              <a:pPr/>
              <a:t>3/10/2015</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lstStyle>
          <a:p>
            <a:fld id="{92761877-A09A-724C-8E0B-D259985FC1F4}"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lstStyle>
          <a:p>
            <a:r>
              <a:rPr kumimoji="0" lang="en-CA"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lstStyle>
          <a:p>
            <a:pPr lvl="0" eaLnBrk="1" latinLnBrk="0" hangingPunct="1"/>
            <a:r>
              <a:rPr kumimoji="0" lang="en-CA"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CA"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p>
            <a:fld id="{F573EB2B-4931-A049-AA65-DCF7B3F21B15}" type="datetimeFigureOut">
              <a:rPr lang="en-US" smtClean="0"/>
              <a:pPr/>
              <a:t>3/10/2015</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lstStyle>
          <a:p>
            <a:fld id="{92761877-A09A-724C-8E0B-D259985FC1F4}"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lstStyle>
          <a:p>
            <a:fld id="{F573EB2B-4931-A049-AA65-DCF7B3F21B15}" type="datetimeFigureOut">
              <a:rPr lang="en-US" smtClean="0"/>
              <a:pPr/>
              <a:t>3/10/2015</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lstStyle>
          <a:p>
            <a:fld id="{92761877-A09A-724C-8E0B-D259985FC1F4}"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CA"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n-CA" smtClean="0"/>
              <a:t>Click to edit Master text styles</a:t>
            </a:r>
          </a:p>
          <a:p>
            <a:pPr lvl="1" eaLnBrk="1" latinLnBrk="0" hangingPunct="1"/>
            <a:r>
              <a:rPr kumimoji="0" lang="en-CA" smtClean="0"/>
              <a:t>Second level</a:t>
            </a:r>
          </a:p>
          <a:p>
            <a:pPr lvl="2" eaLnBrk="1" latinLnBrk="0" hangingPunct="1"/>
            <a:r>
              <a:rPr kumimoji="0" lang="en-CA" smtClean="0"/>
              <a:t>Third level</a:t>
            </a:r>
          </a:p>
          <a:p>
            <a:pPr lvl="3" eaLnBrk="1" latinLnBrk="0" hangingPunct="1"/>
            <a:r>
              <a:rPr kumimoji="0" lang="en-CA" smtClean="0"/>
              <a:t>Fourth level</a:t>
            </a:r>
          </a:p>
          <a:p>
            <a:pPr lvl="4" eaLnBrk="1" latinLnBrk="0" hangingPunct="1"/>
            <a:r>
              <a:rPr kumimoji="0" lang="en-CA"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t>Marxism</a:t>
            </a:r>
            <a:endParaRPr lang="en-US" sz="3700" dirty="0"/>
          </a:p>
        </p:txBody>
      </p:sp>
      <p:pic>
        <p:nvPicPr>
          <p:cNvPr id="9" name="Picture Placeholder 8" descr="marx.jpeg"/>
          <p:cNvPicPr>
            <a:picLocks noGrp="1" noChangeAspect="1"/>
          </p:cNvPicPr>
          <p:nvPr>
            <p:ph type="pic" idx="1"/>
          </p:nvPr>
        </p:nvPicPr>
        <p:blipFill>
          <a:blip r:embed="rId2"/>
          <a:srcRect t="4711" b="4711"/>
          <a:stretch>
            <a:fillRect/>
          </a:stretch>
        </p:blipFill>
        <p:spPr/>
      </p:pic>
    </p:spTree>
  </p:cSld>
  <p:clrMapOvr>
    <a:masterClrMapping/>
  </p:clrMapOvr>
  <p:transition>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000" dirty="0" smtClean="0"/>
              <a:t>Nature of Alienation</a:t>
            </a:r>
            <a:endParaRPr lang="en-US" sz="3000" dirty="0"/>
          </a:p>
        </p:txBody>
      </p:sp>
      <p:sp>
        <p:nvSpPr>
          <p:cNvPr id="9" name="Content Placeholder 8"/>
          <p:cNvSpPr>
            <a:spLocks noGrp="1"/>
          </p:cNvSpPr>
          <p:nvPr>
            <p:ph sz="half" idx="1"/>
          </p:nvPr>
        </p:nvSpPr>
        <p:spPr>
          <a:xfrm>
            <a:off x="228600" y="1196752"/>
            <a:ext cx="8666456" cy="5040560"/>
          </a:xfrm>
        </p:spPr>
        <p:txBody>
          <a:bodyPr>
            <a:normAutofit lnSpcReduction="10000"/>
          </a:bodyPr>
          <a:lstStyle/>
          <a:p>
            <a:r>
              <a:rPr lang="en-US" sz="3600" dirty="0" smtClean="0">
                <a:latin typeface="Arial Narrow"/>
                <a:cs typeface="Arial Narrow"/>
              </a:rPr>
              <a:t>We are alienated from each other because the productive process of capitalism requires the superstructure of ideas to distort  the natural cooperative way we should relate to other people. </a:t>
            </a:r>
          </a:p>
          <a:p>
            <a:r>
              <a:rPr lang="en-US" sz="3600" dirty="0" smtClean="0">
                <a:latin typeface="Arial Narrow"/>
                <a:cs typeface="Arial Narrow"/>
              </a:rPr>
              <a:t>For example, capitalism puts worker engaged worker by installing the idea that they are in competition for the same work. We are also alienated from ourselves as a species; this is the most fundamental kind of alienation.</a:t>
            </a:r>
          </a:p>
          <a:p>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381000"/>
            <a:ext cx="6400800" cy="609600"/>
          </a:xfrm>
        </p:spPr>
        <p:txBody>
          <a:bodyPr>
            <a:noAutofit/>
          </a:bodyPr>
          <a:lstStyle/>
          <a:p>
            <a:pPr algn="l"/>
            <a:r>
              <a:rPr lang="en-US" sz="2800" dirty="0" smtClean="0"/>
              <a:t>Culture, Ideology and Hegemony</a:t>
            </a:r>
            <a:endParaRPr lang="en-US" sz="2800" dirty="0"/>
          </a:p>
        </p:txBody>
      </p:sp>
      <p:sp>
        <p:nvSpPr>
          <p:cNvPr id="8" name="Text Placeholder 7"/>
          <p:cNvSpPr>
            <a:spLocks noGrp="1"/>
          </p:cNvSpPr>
          <p:nvPr>
            <p:ph type="body" idx="2"/>
          </p:nvPr>
        </p:nvSpPr>
        <p:spPr>
          <a:xfrm>
            <a:off x="6019800" y="1107560"/>
            <a:ext cx="2875256" cy="5257800"/>
          </a:xfrm>
        </p:spPr>
        <p:txBody>
          <a:bodyPr>
            <a:noAutofit/>
          </a:bodyPr>
          <a:lstStyle/>
          <a:p>
            <a:pPr algn="l"/>
            <a:r>
              <a:rPr lang="en-US" sz="2400" dirty="0" smtClean="0"/>
              <a:t>Culture is usually taken to mean the whole set of attitudes, values and norms that bind a particular society together into a working unit. However, according to Marx, to see this in a normally neutral way is mistaken.</a:t>
            </a:r>
            <a:endParaRPr lang="en-US" sz="2400" dirty="0"/>
          </a:p>
        </p:txBody>
      </p:sp>
      <p:pic>
        <p:nvPicPr>
          <p:cNvPr id="9" name="Content Placeholder 8" descr="culture.png"/>
          <p:cNvPicPr>
            <a:picLocks noGrp="1" noChangeAspect="1"/>
          </p:cNvPicPr>
          <p:nvPr>
            <p:ph sz="half" idx="1"/>
          </p:nvPr>
        </p:nvPicPr>
        <p:blipFill>
          <a:blip r:embed="rId2"/>
          <a:stretch>
            <a:fillRect/>
          </a:stretch>
        </p:blipFill>
        <p:spPr>
          <a:xfrm>
            <a:off x="533400" y="1295400"/>
            <a:ext cx="5181600" cy="4953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289"/>
            <a:ext cx="8229600" cy="1179512"/>
          </a:xfrm>
        </p:spPr>
        <p:txBody>
          <a:bodyPr/>
          <a:lstStyle/>
          <a:p>
            <a:pPr indent="0" algn="l" eaLnBrk="1" hangingPunct="1"/>
            <a:r>
              <a:rPr lang="en-US" dirty="0" smtClean="0">
                <a:ln>
                  <a:noFill/>
                </a:ln>
                <a:effectLst>
                  <a:outerShdw blurRad="38100" dist="38100" dir="2700000" algn="tl">
                    <a:srgbClr val="000000"/>
                  </a:outerShdw>
                </a:effectLst>
              </a:rPr>
              <a:t>Hegemony</a:t>
            </a:r>
            <a:endParaRPr lang="en-US" dirty="0">
              <a:ln>
                <a:noFill/>
              </a:ln>
              <a:effectLst>
                <a:outerShdw blurRad="38100" dist="38100" dir="2700000" algn="tl">
                  <a:srgbClr val="000000"/>
                </a:outerShdw>
              </a:effectLst>
            </a:endParaRPr>
          </a:p>
        </p:txBody>
      </p:sp>
      <p:pic>
        <p:nvPicPr>
          <p:cNvPr id="6" name="Content Placeholder 5" descr="hege.png"/>
          <p:cNvPicPr>
            <a:picLocks noGrp="1" noChangeAspect="1"/>
          </p:cNvPicPr>
          <p:nvPr>
            <p:ph idx="1"/>
          </p:nvPr>
        </p:nvPicPr>
        <p:blipFill>
          <a:blip r:embed="rId2"/>
          <a:stretch>
            <a:fillRect/>
          </a:stretch>
        </p:blipFill>
        <p:spPr>
          <a:xfrm>
            <a:off x="1143000" y="1447801"/>
            <a:ext cx="5943600" cy="5136696"/>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484188" algn="ctr" eaLnBrk="1" hangingPunct="1"/>
            <a:r>
              <a:rPr lang="en-US" sz="3200" dirty="0" smtClean="0">
                <a:ln>
                  <a:noFill/>
                </a:ln>
                <a:effectLst>
                  <a:outerShdw blurRad="38100" dist="38100" dir="2700000" algn="tl">
                    <a:srgbClr val="000000"/>
                  </a:outerShdw>
                </a:effectLst>
              </a:rPr>
              <a:t>Hegemony</a:t>
            </a:r>
            <a:endParaRPr lang="en-US" sz="3200" dirty="0">
              <a:ln>
                <a:noFill/>
              </a:ln>
              <a:effectLst>
                <a:outerShdw blurRad="38100" dist="38100" dir="2700000" algn="tl">
                  <a:srgbClr val="000000"/>
                </a:outerShdw>
              </a:effectLst>
            </a:endParaRPr>
          </a:p>
        </p:txBody>
      </p:sp>
      <p:sp>
        <p:nvSpPr>
          <p:cNvPr id="17411" name="Subtitle 2"/>
          <p:cNvSpPr>
            <a:spLocks noGrp="1"/>
          </p:cNvSpPr>
          <p:nvPr>
            <p:ph sz="half" idx="1"/>
          </p:nvPr>
        </p:nvSpPr>
        <p:spPr>
          <a:xfrm>
            <a:off x="477544" y="1340768"/>
            <a:ext cx="8417512" cy="3977640"/>
          </a:xfrm>
        </p:spPr>
        <p:txBody>
          <a:bodyPr>
            <a:normAutofit/>
          </a:bodyPr>
          <a:lstStyle/>
          <a:p>
            <a:pPr marR="0" algn="l" eaLnBrk="1" hangingPunct="1">
              <a:spcBef>
                <a:spcPct val="0"/>
              </a:spcBef>
            </a:pPr>
            <a:r>
              <a:rPr lang="en-US" dirty="0" smtClean="0">
                <a:ln>
                  <a:noFill/>
                </a:ln>
                <a:solidFill>
                  <a:srgbClr val="FFFFFF"/>
                </a:solidFill>
              </a:rPr>
              <a:t>Hegemony changes over time as it re-adjusts to changing circumstances. It is the product of a kind negotiation between the dominant and the controlled class over what the latter will accept to believe and what they will not swallow.</a:t>
            </a:r>
            <a:endParaRPr lang="en-US" dirty="0">
              <a:ln>
                <a:noFill/>
              </a:ln>
              <a:solidFill>
                <a:srgbClr val="FFFFFF"/>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402102"/>
            <a:ext cx="8229600" cy="1045698"/>
          </a:xfrm>
        </p:spPr>
        <p:txBody>
          <a:bodyPr>
            <a:noAutofit/>
          </a:bodyPr>
          <a:lstStyle/>
          <a:p>
            <a:r>
              <a:rPr lang="en-US" sz="2900" dirty="0" smtClean="0"/>
              <a:t>Key Institutions for establishing Hegemony: </a:t>
            </a:r>
            <a:r>
              <a:rPr lang="en-US" sz="2900" dirty="0" smtClean="0">
                <a:solidFill>
                  <a:srgbClr val="FFFF00"/>
                </a:solidFill>
              </a:rPr>
              <a:t>Church, Mass media, Education System</a:t>
            </a:r>
            <a:endParaRPr lang="en-US" sz="2900" dirty="0">
              <a:solidFill>
                <a:srgbClr val="FFFF00"/>
              </a:solidFill>
            </a:endParaRPr>
          </a:p>
        </p:txBody>
      </p:sp>
      <p:pic>
        <p:nvPicPr>
          <p:cNvPr id="7" name="Content Placeholder 6" descr="mass media.png"/>
          <p:cNvPicPr>
            <a:picLocks noGrp="1" noChangeAspect="1"/>
          </p:cNvPicPr>
          <p:nvPr>
            <p:ph idx="1"/>
          </p:nvPr>
        </p:nvPicPr>
        <p:blipFill>
          <a:blip r:embed="rId2"/>
          <a:srcRect b="16836"/>
          <a:stretch>
            <a:fillRect/>
          </a:stretch>
        </p:blipFill>
        <p:spPr>
          <a:xfrm>
            <a:off x="585518" y="1646237"/>
            <a:ext cx="7948882" cy="4754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Ideology</a:t>
            </a:r>
            <a:endParaRPr lang="en-US" dirty="0"/>
          </a:p>
        </p:txBody>
      </p:sp>
      <p:sp>
        <p:nvSpPr>
          <p:cNvPr id="3" name="Content Placeholder 2"/>
          <p:cNvSpPr>
            <a:spLocks noGrp="1"/>
          </p:cNvSpPr>
          <p:nvPr>
            <p:ph idx="1"/>
          </p:nvPr>
        </p:nvSpPr>
        <p:spPr>
          <a:xfrm>
            <a:off x="914400" y="1828799"/>
            <a:ext cx="7239000" cy="4343717"/>
          </a:xfrm>
        </p:spPr>
        <p:txBody>
          <a:bodyPr/>
          <a:lstStyle/>
          <a:p>
            <a:r>
              <a:rPr lang="en-US" dirty="0" smtClean="0"/>
              <a:t>For Marxism an ideology is a belief system all belief systems are products of cultural conditioning. For example, capitalism, communism, Marxism, religion, ethical systems, humanism, environmentalism.</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Ideology</a:t>
            </a:r>
            <a:endParaRPr lang="en-US" dirty="0"/>
          </a:p>
        </p:txBody>
      </p:sp>
      <p:sp>
        <p:nvSpPr>
          <p:cNvPr id="3" name="Content Placeholder 2"/>
          <p:cNvSpPr>
            <a:spLocks noGrp="1"/>
          </p:cNvSpPr>
          <p:nvPr>
            <p:ph idx="1"/>
          </p:nvPr>
        </p:nvSpPr>
        <p:spPr>
          <a:xfrm>
            <a:off x="762000" y="1646237"/>
            <a:ext cx="7391400" cy="4526280"/>
          </a:xfrm>
        </p:spPr>
        <p:txBody>
          <a:bodyPr/>
          <a:lstStyle/>
          <a:p>
            <a:r>
              <a:rPr lang="en-US" dirty="0" smtClean="0"/>
              <a:t>Undesirable ideologies promote repressive political agendas and in order to ensure their acceptance among citizenry passed themselves off as the natural ways of seeing the world instead of acknowledging themselves as ideologies.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“It is natural for men to hold leadership positions because their biological superiority renders them more physically, intellectually and emotionally capable than women” is this sexist ideology that sells itself as a function of nature rather as a product of cultural belief.</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“every family wants to its own home on its own land” is a capitalist ideology that sells itself as natural by pointing the fact that almost all Americans want to own their own property without acknowledging that this desire is created in us by the capitalist culture in which we live.</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ideologies</a:t>
            </a:r>
            <a:endParaRPr lang="en-US" dirty="0"/>
          </a:p>
        </p:txBody>
      </p:sp>
      <p:sp>
        <p:nvSpPr>
          <p:cNvPr id="3" name="Content Placeholder 2"/>
          <p:cNvSpPr>
            <a:spLocks noGrp="1"/>
          </p:cNvSpPr>
          <p:nvPr>
            <p:ph idx="1"/>
          </p:nvPr>
        </p:nvSpPr>
        <p:spPr>
          <a:xfrm>
            <a:off x="457200" y="1646236"/>
            <a:ext cx="8229600" cy="4754563"/>
          </a:xfrm>
        </p:spPr>
        <p:txBody>
          <a:bodyPr>
            <a:normAutofit fontScale="85000" lnSpcReduction="10000"/>
          </a:bodyPr>
          <a:lstStyle/>
          <a:p>
            <a:r>
              <a:rPr lang="en-US" dirty="0" smtClean="0">
                <a:latin typeface="Athelas Regular"/>
                <a:cs typeface="Athelas Regular"/>
              </a:rPr>
              <a:t>Consumerism: </a:t>
            </a:r>
          </a:p>
          <a:p>
            <a:pPr>
              <a:buNone/>
            </a:pPr>
            <a:r>
              <a:rPr lang="en-US" dirty="0" smtClean="0">
                <a:latin typeface="Athelas Regular"/>
                <a:cs typeface="Athelas Regular"/>
              </a:rPr>
              <a:t>	Ideology that says I am only as good as what I buy. It gives the illusion that I can be as good as the wealthy if I can purchase what they purchase.</a:t>
            </a:r>
          </a:p>
          <a:p>
            <a:endParaRPr lang="en-US" dirty="0" smtClean="0">
              <a:latin typeface="Athelas Regular"/>
              <a:cs typeface="Athelas Regular"/>
            </a:endParaRPr>
          </a:p>
          <a:p>
            <a:r>
              <a:rPr lang="en-US" dirty="0" smtClean="0">
                <a:latin typeface="Athelas Regular"/>
                <a:cs typeface="Athelas Regular"/>
              </a:rPr>
              <a:t>Religion: </a:t>
            </a:r>
          </a:p>
          <a:p>
            <a:pPr>
              <a:buNone/>
            </a:pPr>
            <a:r>
              <a:rPr lang="en-US" dirty="0" smtClean="0">
                <a:latin typeface="Athelas Regular"/>
                <a:cs typeface="Athelas Regular"/>
              </a:rPr>
              <a:t>	It helps to keep the poor satisfied with their lot in life, or at least tolerant of it much as a tranquilizer might do. The question of God’s existence is not the issue for Marxist but what human beings do in God’s name organized religion is the focus.</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Marxism and Literature</a:t>
            </a:r>
            <a:endParaRPr lang="en-US" dirty="0"/>
          </a:p>
        </p:txBody>
      </p:sp>
      <p:sp>
        <p:nvSpPr>
          <p:cNvPr id="3" name="Content Placeholder 2"/>
          <p:cNvSpPr>
            <a:spLocks noGrp="1"/>
          </p:cNvSpPr>
          <p:nvPr>
            <p:ph idx="1"/>
          </p:nvPr>
        </p:nvSpPr>
        <p:spPr>
          <a:xfrm>
            <a:off x="457200" y="1646236"/>
            <a:ext cx="8229600" cy="4879107"/>
          </a:xfrm>
        </p:spPr>
        <p:txBody>
          <a:bodyPr>
            <a:normAutofit lnSpcReduction="10000"/>
          </a:bodyPr>
          <a:lstStyle/>
          <a:p>
            <a:pPr>
              <a:lnSpc>
                <a:spcPct val="90000"/>
              </a:lnSpc>
            </a:pPr>
            <a:r>
              <a:rPr lang="en-US" sz="3000" dirty="0" smtClean="0">
                <a:latin typeface="Adobe Caslon Pro"/>
                <a:ea typeface="ＭＳ Ｐゴシック" charset="-128"/>
                <a:cs typeface="Adobe Caslon Pro"/>
              </a:rPr>
              <a:t>Texts have been used to support/legitimize the power of the ruling class (promote an ideology)</a:t>
            </a:r>
          </a:p>
          <a:p>
            <a:pPr marL="0" indent="0">
              <a:lnSpc>
                <a:spcPct val="90000"/>
              </a:lnSpc>
              <a:buNone/>
            </a:pPr>
            <a:endParaRPr lang="en-US" sz="3000" dirty="0" smtClean="0">
              <a:latin typeface="Adobe Caslon Pro"/>
              <a:ea typeface="ＭＳ Ｐゴシック" charset="-128"/>
              <a:cs typeface="Adobe Caslon Pro"/>
            </a:endParaRPr>
          </a:p>
          <a:p>
            <a:pPr>
              <a:lnSpc>
                <a:spcPct val="90000"/>
              </a:lnSpc>
            </a:pPr>
            <a:r>
              <a:rPr lang="en-US" sz="3000" dirty="0" smtClean="0">
                <a:latin typeface="Adobe Caslon Pro"/>
                <a:ea typeface="ＭＳ Ｐゴシック" charset="-128"/>
                <a:cs typeface="Adobe Caslon Pro"/>
              </a:rPr>
              <a:t>Must question if a text is an accurate representation of the social reality</a:t>
            </a:r>
          </a:p>
          <a:p>
            <a:pPr>
              <a:lnSpc>
                <a:spcPct val="90000"/>
              </a:lnSpc>
            </a:pPr>
            <a:endParaRPr lang="en-US" sz="3000" dirty="0" smtClean="0">
              <a:latin typeface="Adobe Caslon Pro"/>
              <a:ea typeface="ＭＳ Ｐゴシック" charset="-128"/>
              <a:cs typeface="Adobe Caslon Pro"/>
            </a:endParaRPr>
          </a:p>
          <a:p>
            <a:pPr>
              <a:lnSpc>
                <a:spcPct val="90000"/>
              </a:lnSpc>
            </a:pPr>
            <a:r>
              <a:rPr lang="en-US" sz="3000" dirty="0" smtClean="0">
                <a:latin typeface="Adobe Caslon Pro"/>
                <a:ea typeface="ＭＳ Ｐゴシック" charset="-128"/>
                <a:cs typeface="Adobe Caslon Pro"/>
              </a:rPr>
              <a:t>Texts are analyzed in terms of where the power/money lies (bourgeois, white collar, working class etc…)</a:t>
            </a:r>
          </a:p>
          <a:p>
            <a:pPr>
              <a:lnSpc>
                <a:spcPct val="90000"/>
              </a:lnSpc>
            </a:pPr>
            <a:endParaRPr lang="en-US" sz="3000" dirty="0" smtClean="0">
              <a:latin typeface="Adobe Caslon Pro"/>
              <a:ea typeface="ＭＳ Ｐゴシック" charset="-128"/>
              <a:cs typeface="Adobe Caslon Pro"/>
            </a:endParaRPr>
          </a:p>
          <a:p>
            <a:pPr>
              <a:lnSpc>
                <a:spcPct val="90000"/>
              </a:lnSpc>
            </a:pPr>
            <a:r>
              <a:rPr lang="en-US" sz="3000" dirty="0" smtClean="0">
                <a:latin typeface="Adobe Caslon Pro"/>
                <a:ea typeface="ＭＳ Ｐゴシック" charset="-128"/>
                <a:cs typeface="Adobe Caslon Pro"/>
              </a:rPr>
              <a:t>Looks for the tensions between classes (dominant and repressed) as basic economic organization changes</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ideologies</a:t>
            </a:r>
            <a:endParaRPr lang="en-US" dirty="0"/>
          </a:p>
        </p:txBody>
      </p:sp>
      <p:sp>
        <p:nvSpPr>
          <p:cNvPr id="3" name="Content Placeholder 2"/>
          <p:cNvSpPr>
            <a:spLocks noGrp="1"/>
          </p:cNvSpPr>
          <p:nvPr>
            <p:ph idx="1"/>
          </p:nvPr>
        </p:nvSpPr>
        <p:spPr>
          <a:xfrm>
            <a:off x="457200" y="1396536"/>
            <a:ext cx="8229600" cy="4775981"/>
          </a:xfrm>
        </p:spPr>
        <p:txBody>
          <a:bodyPr>
            <a:normAutofit fontScale="77500" lnSpcReduction="20000"/>
          </a:bodyPr>
          <a:lstStyle/>
          <a:p>
            <a:r>
              <a:rPr lang="en-US" dirty="0" smtClean="0">
                <a:latin typeface="Athelas Regular"/>
                <a:cs typeface="Athelas Regular"/>
              </a:rPr>
              <a:t>Patriotism: </a:t>
            </a:r>
          </a:p>
          <a:p>
            <a:pPr>
              <a:buNone/>
            </a:pPr>
            <a:r>
              <a:rPr lang="en-US" dirty="0" smtClean="0">
                <a:latin typeface="Athelas Regular"/>
                <a:cs typeface="Athelas Regular"/>
              </a:rPr>
              <a:t>	It keeps Poor people finding wars against poor people from other countries while the rich on both sides rake in the profits of wartime economy.</a:t>
            </a:r>
          </a:p>
          <a:p>
            <a:r>
              <a:rPr lang="en-US" dirty="0" smtClean="0">
                <a:latin typeface="Athelas Regular"/>
                <a:cs typeface="Athelas Regular"/>
              </a:rPr>
              <a:t>Classism: </a:t>
            </a:r>
          </a:p>
          <a:p>
            <a:pPr>
              <a:buNone/>
            </a:pPr>
            <a:r>
              <a:rPr lang="en-US" dirty="0" smtClean="0">
                <a:latin typeface="Athelas Regular"/>
                <a:cs typeface="Athelas Regular"/>
              </a:rPr>
              <a:t> 	It equates one’s value as a human being with the social class to which one belongs. The higher the social class, the better one is assumed to be because quality is in the blood, that is inborn.</a:t>
            </a:r>
          </a:p>
          <a:p>
            <a:pPr>
              <a:buNone/>
            </a:pPr>
            <a:r>
              <a:rPr lang="en-US" dirty="0" smtClean="0">
                <a:latin typeface="Athelas Regular"/>
                <a:cs typeface="Athelas Regular"/>
              </a:rPr>
              <a:t> </a:t>
            </a:r>
          </a:p>
          <a:p>
            <a:r>
              <a:rPr lang="en-US" dirty="0" smtClean="0">
                <a:latin typeface="Athelas Regular"/>
                <a:cs typeface="Athelas Regular"/>
              </a:rPr>
              <a:t>People at the bottom of the social scale are naturally lazy and irresponsible; therefore, it is natural and right for those from the highest social class to hold all the positions of power and leadership.</a:t>
            </a:r>
            <a:endParaRPr lang="en-US" dirty="0">
              <a:latin typeface="Athelas Regular"/>
              <a:cs typeface="Athelas Regul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a:t>
            </a:r>
            <a:endParaRPr lang="en-US" dirty="0"/>
          </a:p>
        </p:txBody>
      </p:sp>
      <p:sp>
        <p:nvSpPr>
          <p:cNvPr id="3" name="Content Placeholder 2"/>
          <p:cNvSpPr>
            <a:spLocks noGrp="1"/>
          </p:cNvSpPr>
          <p:nvPr>
            <p:ph idx="1"/>
          </p:nvPr>
        </p:nvSpPr>
        <p:spPr/>
        <p:txBody>
          <a:bodyPr/>
          <a:lstStyle/>
          <a:p>
            <a:r>
              <a:rPr lang="en-US" dirty="0" smtClean="0"/>
              <a:t>It is a product of the socio-economic and ideological conditions of the time and place in which it was written whether or not the author intended so. Because human beings are themselves products of their socio-economic and ideological environment. It is assumed that authors cannot help but create works that embody ideology in some form.</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a:t>
            </a:r>
            <a:endParaRPr lang="en-US" dirty="0"/>
          </a:p>
        </p:txBody>
      </p:sp>
      <p:sp>
        <p:nvSpPr>
          <p:cNvPr id="3" name="Content Placeholder 2"/>
          <p:cNvSpPr>
            <a:spLocks noGrp="1"/>
          </p:cNvSpPr>
          <p:nvPr>
            <p:ph idx="1"/>
          </p:nvPr>
        </p:nvSpPr>
        <p:spPr/>
        <p:txBody>
          <a:bodyPr/>
          <a:lstStyle/>
          <a:p>
            <a:r>
              <a:rPr lang="en-US" dirty="0" smtClean="0"/>
              <a:t>The literary work might tend to reinforce in the reader the ideologies it embodies</a:t>
            </a:r>
          </a:p>
          <a:p>
            <a:r>
              <a:rPr lang="en-US" dirty="0" smtClean="0"/>
              <a:t>It might invite the reader to criticize the ideologies it represents. Many text do both. It is not merely the contents of a literary work that carries ideology but the form as well. If content is the “What” of literature then form is the “How”.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Tension in Marxist literature</a:t>
            </a:r>
            <a:endParaRPr lang="en-US" dirty="0"/>
          </a:p>
        </p:txBody>
      </p:sp>
      <p:sp>
        <p:nvSpPr>
          <p:cNvPr id="3" name="Content Placeholder 2"/>
          <p:cNvSpPr>
            <a:spLocks noGrp="1"/>
          </p:cNvSpPr>
          <p:nvPr>
            <p:ph idx="1"/>
          </p:nvPr>
        </p:nvSpPr>
        <p:spPr>
          <a:xfrm>
            <a:off x="990600" y="1646237"/>
            <a:ext cx="7239000" cy="4526280"/>
          </a:xfrm>
        </p:spPr>
        <p:txBody>
          <a:bodyPr/>
          <a:lstStyle/>
          <a:p>
            <a:r>
              <a:rPr lang="en-US" dirty="0" smtClean="0"/>
              <a:t>The struggle against injustice and oppression. Tension between races, classes, and genders.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Family is the product of material/historical circumstances. </a:t>
            </a:r>
          </a:p>
          <a:p>
            <a:r>
              <a:rPr lang="en-US" dirty="0" smtClean="0"/>
              <a:t>The family unconsciously carries out the cultural “program” in raising his children but that “program” is produced by the socioeconomic culture within which the family operates. While it is our parents who read us bedtime stories, take us to movies, form our morals, it is our social system that provides the stories, movies and morals which ultimately represent interests of those in control of that social system.</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67936"/>
          </a:xfrm>
        </p:spPr>
        <p:txBody>
          <a:bodyPr>
            <a:noAutofit/>
          </a:bodyPr>
          <a:lstStyle/>
          <a:p>
            <a:pPr algn="ctr"/>
            <a:r>
              <a:rPr lang="en-US" sz="3700" dirty="0" smtClean="0"/>
              <a:t>Questions Marxists ask about literary texts</a:t>
            </a:r>
            <a:endParaRPr lang="en-US" sz="3700"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Does the </a:t>
            </a:r>
            <a:r>
              <a:rPr lang="en-US" dirty="0" smtClean="0"/>
              <a:t>work reinforce, intentionally or not, capitalist, imperialist, classist values? If so, then the work maybe said to have a capitalist, imperialist or classist agenda and it is the critic’s job to expose and condemn this aspect of the work.</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44136"/>
          </a:xfrm>
        </p:spPr>
        <p:txBody>
          <a:bodyPr>
            <a:noAutofit/>
          </a:bodyPr>
          <a:lstStyle/>
          <a:p>
            <a:pPr algn="ctr"/>
            <a:r>
              <a:rPr lang="en-US" sz="3800" dirty="0" smtClean="0"/>
              <a:t>Questions Marxists ask about literary texts</a:t>
            </a:r>
            <a:endParaRPr lang="en-US" sz="3800" dirty="0"/>
          </a:p>
        </p:txBody>
      </p:sp>
      <p:sp>
        <p:nvSpPr>
          <p:cNvPr id="3" name="Content Placeholder 2"/>
          <p:cNvSpPr>
            <a:spLocks noGrp="1"/>
          </p:cNvSpPr>
          <p:nvPr>
            <p:ph idx="1"/>
          </p:nvPr>
        </p:nvSpPr>
        <p:spPr/>
        <p:txBody>
          <a:bodyPr/>
          <a:lstStyle/>
          <a:p>
            <a:pPr>
              <a:buNone/>
            </a:pPr>
            <a:r>
              <a:rPr lang="en-US" dirty="0" smtClean="0"/>
              <a:t>2.  How might the work be seen as a critique of capitalism, imperialism, or classism? That is, in what ways does the text reveal and  invite us to condemn oppressive, socioeconomic forces? </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800" dirty="0" smtClean="0"/>
              <a:t>Questions Marxists ask about literary texts</a:t>
            </a:r>
            <a:endParaRPr lang="en-US" sz="3800" dirty="0"/>
          </a:p>
        </p:txBody>
      </p:sp>
      <p:sp>
        <p:nvSpPr>
          <p:cNvPr id="3" name="Content Placeholder 2"/>
          <p:cNvSpPr>
            <a:spLocks noGrp="1"/>
          </p:cNvSpPr>
          <p:nvPr>
            <p:ph idx="1"/>
          </p:nvPr>
        </p:nvSpPr>
        <p:spPr/>
        <p:txBody>
          <a:bodyPr>
            <a:normAutofit fontScale="92500" lnSpcReduction="20000"/>
          </a:bodyPr>
          <a:lstStyle/>
          <a:p>
            <a:pPr>
              <a:buNone/>
            </a:pPr>
            <a:r>
              <a:rPr lang="en-US" dirty="0" smtClean="0">
                <a:latin typeface="Athelas Regular"/>
                <a:cs typeface="Athelas Regular"/>
              </a:rPr>
              <a:t>3. </a:t>
            </a:r>
            <a:r>
              <a:rPr lang="en-US" dirty="0" smtClean="0">
                <a:latin typeface="Athelas Regular"/>
                <a:cs typeface="Athelas Regular"/>
              </a:rPr>
              <a:t>Does the</a:t>
            </a:r>
            <a:r>
              <a:rPr lang="en-US" dirty="0" smtClean="0">
                <a:latin typeface="Athelas Regular"/>
                <a:cs typeface="Athelas Regular"/>
              </a:rPr>
              <a:t> </a:t>
            </a:r>
            <a:r>
              <a:rPr lang="en-US" dirty="0" smtClean="0">
                <a:latin typeface="Athelas Regular"/>
                <a:cs typeface="Athelas Regular"/>
              </a:rPr>
              <a:t>work in some ways support the Marxist agenda in other ways, perhaps unintentionally, support a capitalist, imperialist, or classist agenda? In other words, is the work ideologically conflicted?</a:t>
            </a:r>
          </a:p>
          <a:p>
            <a:pPr>
              <a:buNone/>
            </a:pPr>
            <a:endParaRPr lang="en-US" dirty="0" smtClean="0">
              <a:latin typeface="Athelas Regular"/>
              <a:cs typeface="Athelas Regular"/>
            </a:endParaRPr>
          </a:p>
          <a:p>
            <a:pPr>
              <a:buNone/>
            </a:pPr>
            <a:r>
              <a:rPr lang="en-US" dirty="0" smtClean="0">
                <a:latin typeface="Athelas Regular"/>
                <a:cs typeface="Athelas Regular"/>
              </a:rPr>
              <a:t>4.  How does a literary work the reflect, intentionally or not, the socioeconomic conditions all the time in which it was written and for the time in which it is set and what do those conditions reveal about the history of class struggle?</a:t>
            </a:r>
            <a:endParaRPr lang="en-US" dirty="0">
              <a:latin typeface="Athelas Regular"/>
              <a:cs typeface="Athelas Regul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15536"/>
          </a:xfrm>
        </p:spPr>
        <p:txBody>
          <a:bodyPr>
            <a:noAutofit/>
          </a:bodyPr>
          <a:lstStyle/>
          <a:p>
            <a:pPr algn="ctr"/>
            <a:r>
              <a:rPr lang="en-US" sz="3800" dirty="0" smtClean="0"/>
              <a:t>Questions Marxists ask about literary texts</a:t>
            </a:r>
            <a:endParaRPr lang="en-US" sz="3800" dirty="0"/>
          </a:p>
        </p:txBody>
      </p:sp>
      <p:sp>
        <p:nvSpPr>
          <p:cNvPr id="3" name="Content Placeholder 2"/>
          <p:cNvSpPr>
            <a:spLocks noGrp="1"/>
          </p:cNvSpPr>
          <p:nvPr>
            <p:ph idx="1"/>
          </p:nvPr>
        </p:nvSpPr>
        <p:spPr>
          <a:xfrm>
            <a:off x="457200" y="2133599"/>
            <a:ext cx="8229600" cy="4038917"/>
          </a:xfrm>
        </p:spPr>
        <p:txBody>
          <a:bodyPr/>
          <a:lstStyle/>
          <a:p>
            <a:pPr>
              <a:buNone/>
            </a:pPr>
            <a:r>
              <a:rPr lang="en-US" dirty="0" smtClean="0"/>
              <a:t>5.  How might the  literary work be seen as a critique of organized religion? That is, how does religion function in the text to keep the character, or characters from realizing and resisting socioeconomic oppression?</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Nightingale and the Rose</a:t>
            </a:r>
            <a:endParaRPr lang="en-US" dirty="0"/>
          </a:p>
        </p:txBody>
      </p:sp>
      <p:graphicFrame>
        <p:nvGraphicFramePr>
          <p:cNvPr id="4" name="Content Placeholder 3"/>
          <p:cNvGraphicFramePr>
            <a:graphicFrameLocks noGrp="1"/>
          </p:cNvGraphicFramePr>
          <p:nvPr>
            <p:ph idx="1"/>
          </p:nvPr>
        </p:nvGraphicFramePr>
        <p:xfrm>
          <a:off x="457200" y="16462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Bourgeoisie vs. Proletariat </a:t>
            </a:r>
            <a:endParaRPr lang="en-US" dirty="0"/>
          </a:p>
        </p:txBody>
      </p:sp>
      <p:sp>
        <p:nvSpPr>
          <p:cNvPr id="3" name="Content Placeholder 2"/>
          <p:cNvSpPr>
            <a:spLocks noGrp="1"/>
          </p:cNvSpPr>
          <p:nvPr>
            <p:ph idx="1"/>
          </p:nvPr>
        </p:nvSpPr>
        <p:spPr>
          <a:xfrm>
            <a:off x="457200" y="1646236"/>
            <a:ext cx="8229600" cy="4735091"/>
          </a:xfrm>
        </p:spPr>
        <p:txBody>
          <a:bodyPr/>
          <a:lstStyle/>
          <a:p>
            <a:pPr marL="0" indent="0">
              <a:buNone/>
            </a:pPr>
            <a:r>
              <a:rPr lang="en-US" dirty="0" smtClean="0">
                <a:latin typeface="Avenir Medium"/>
                <a:cs typeface="Avenir Medium"/>
              </a:rPr>
              <a:t>The bourgeoisie or capitalists are the owners of capital, purchasing and exploiting labor power, using the surplus value from employment of this labor power to accumulate or expand their capital.</a:t>
            </a:r>
          </a:p>
          <a:p>
            <a:pPr marL="0" indent="0">
              <a:buNone/>
            </a:pPr>
            <a:endParaRPr lang="en-US" dirty="0" smtClean="0">
              <a:latin typeface="Avenir Medium"/>
              <a:cs typeface="Avenir Medium"/>
            </a:endParaRPr>
          </a:p>
          <a:p>
            <a:pPr marL="0" indent="0">
              <a:buNone/>
            </a:pPr>
            <a:r>
              <a:rPr lang="en-US" dirty="0" smtClean="0">
                <a:latin typeface="Avenir Medium"/>
                <a:cs typeface="Avenir Medium"/>
              </a:rPr>
              <a:t>The proletariat are owners of labor power with no other resources than the ability to work with their hands, bodies, and minds.</a:t>
            </a:r>
            <a:endParaRPr lang="en-US" dirty="0">
              <a:latin typeface="Avenir Medium"/>
              <a:cs typeface="Avenir Medium"/>
            </a:endParaRPr>
          </a:p>
        </p:txBody>
      </p:sp>
    </p:spTree>
    <p:extLst>
      <p:ext uri="{BB962C8B-B14F-4D97-AF65-F5344CB8AC3E}">
        <p14:creationId xmlns:p14="http://schemas.microsoft.com/office/powerpoint/2010/main" val="1969711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base-superstructure1.jpg"/>
          <p:cNvPicPr>
            <a:picLocks noGrp="1" noChangeAspect="1"/>
          </p:cNvPicPr>
          <p:nvPr>
            <p:ph type="pic" idx="1"/>
          </p:nvPr>
        </p:nvPicPr>
        <p:blipFill>
          <a:blip r:embed="rId2"/>
          <a:srcRect t="8359" b="8359"/>
          <a:stretch>
            <a:fillRect/>
          </a:stretch>
        </p:blipFill>
        <p:spPr>
          <a:xfrm>
            <a:off x="304800" y="304800"/>
            <a:ext cx="8534400" cy="62484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304800"/>
            <a:ext cx="8067472" cy="685800"/>
          </a:xfrm>
        </p:spPr>
        <p:txBody>
          <a:bodyPr>
            <a:normAutofit/>
          </a:bodyPr>
          <a:lstStyle/>
          <a:p>
            <a:pPr marL="0" indent="484188" algn="l" eaLnBrk="1" hangingPunct="1"/>
            <a:r>
              <a:rPr lang="en-US" sz="3100" dirty="0" smtClean="0">
                <a:ln>
                  <a:noFill/>
                </a:ln>
                <a:effectLst>
                  <a:outerShdw blurRad="38100" dist="38100" dir="2700000" algn="tl">
                    <a:srgbClr val="000000"/>
                  </a:outerShdw>
                </a:effectLst>
              </a:rPr>
              <a:t>Substructure and Superstructure</a:t>
            </a:r>
            <a:endParaRPr lang="en-US" sz="3100" dirty="0">
              <a:ln>
                <a:noFill/>
              </a:ln>
              <a:effectLst>
                <a:outerShdw blurRad="38100" dist="38100" dir="2700000" algn="tl">
                  <a:srgbClr val="000000"/>
                </a:outerShdw>
              </a:effectLst>
            </a:endParaRPr>
          </a:p>
        </p:txBody>
      </p:sp>
      <p:pic>
        <p:nvPicPr>
          <p:cNvPr id="7" name="Content Placeholder 6" descr="substructure.png"/>
          <p:cNvPicPr>
            <a:picLocks noGrp="1" noChangeAspect="1"/>
          </p:cNvPicPr>
          <p:nvPr>
            <p:ph sz="half" idx="1"/>
          </p:nvPr>
        </p:nvPicPr>
        <p:blipFill>
          <a:blip r:embed="rId2"/>
          <a:stretch>
            <a:fillRect/>
          </a:stretch>
        </p:blipFill>
        <p:spPr>
          <a:xfrm>
            <a:off x="609600" y="1143000"/>
            <a:ext cx="7886844" cy="502920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2"/>
          </p:nvPr>
        </p:nvSpPr>
        <p:spPr>
          <a:xfrm>
            <a:off x="5867400" y="1295400"/>
            <a:ext cx="3027656" cy="4155560"/>
          </a:xfrm>
        </p:spPr>
        <p:txBody>
          <a:bodyPr>
            <a:noAutofit/>
          </a:bodyPr>
          <a:lstStyle/>
          <a:p>
            <a:pPr algn="l"/>
            <a:r>
              <a:rPr lang="en-US" sz="2400" dirty="0" smtClean="0"/>
              <a:t>Transitions from one kind of society to another happens when some kind of major technological change in the forces of production simply does not fit with the existing relations of production.</a:t>
            </a:r>
            <a:endParaRPr lang="en-US" sz="2400" dirty="0"/>
          </a:p>
        </p:txBody>
      </p:sp>
      <p:pic>
        <p:nvPicPr>
          <p:cNvPr id="8" name="Picture Placeholder 7" descr="super.png"/>
          <p:cNvPicPr>
            <a:picLocks noGrp="1" noChangeAspect="1"/>
          </p:cNvPicPr>
          <p:nvPr>
            <p:ph sz="half" idx="1"/>
          </p:nvPr>
        </p:nvPicPr>
        <p:blipFill>
          <a:blip r:embed="rId2"/>
          <a:srcRect l="2661" t="14562" b="9556"/>
          <a:stretch>
            <a:fillRect/>
          </a:stretch>
        </p:blipFill>
        <p:spPr>
          <a:xfrm>
            <a:off x="533400" y="1524000"/>
            <a:ext cx="4965747" cy="4155560"/>
          </a:xfrm>
          <a:prstGeom prst="rect">
            <a:avLst/>
          </a:prstGeom>
          <a:ln w="228600" cap="sq" cmpd="thickThin">
            <a:solidFill>
              <a:srgbClr val="000000"/>
            </a:solidFill>
            <a:prstDash val="solid"/>
            <a:miter lim="800000"/>
          </a:ln>
          <a:effectLst>
            <a:innerShdw blurRad="76200">
              <a:srgbClr val="000000"/>
            </a:innerShdw>
          </a:effectLst>
        </p:spPr>
      </p:pic>
      <p:sp>
        <p:nvSpPr>
          <p:cNvPr id="11" name="Rectangle 10"/>
          <p:cNvSpPr/>
          <p:nvPr/>
        </p:nvSpPr>
        <p:spPr>
          <a:xfrm>
            <a:off x="2971800" y="304800"/>
            <a:ext cx="5735343" cy="538609"/>
          </a:xfrm>
          <a:prstGeom prst="rect">
            <a:avLst/>
          </a:prstGeom>
        </p:spPr>
        <p:txBody>
          <a:bodyPr wrap="square">
            <a:spAutoFit/>
          </a:bodyPr>
          <a:lstStyle/>
          <a:p>
            <a:r>
              <a:rPr lang="en-US" sz="2900" dirty="0" smtClean="0">
                <a:effectLst>
                  <a:outerShdw blurRad="38100" dist="38100" dir="2700000" algn="tl">
                    <a:srgbClr val="000000"/>
                  </a:outerShdw>
                </a:effectLst>
              </a:rPr>
              <a:t>Substructure and Superstructure</a:t>
            </a:r>
            <a:endParaRPr lang="en-US" sz="29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99592" y="304800"/>
            <a:ext cx="7995464" cy="762000"/>
          </a:xfrm>
        </p:spPr>
        <p:txBody>
          <a:bodyPr>
            <a:noAutofit/>
          </a:bodyPr>
          <a:lstStyle/>
          <a:p>
            <a:pPr algn="ctr"/>
            <a:r>
              <a:rPr lang="en-US" sz="3600" dirty="0" smtClean="0"/>
              <a:t>Understanding Alienation</a:t>
            </a:r>
            <a:endParaRPr lang="en-US" sz="3600" dirty="0"/>
          </a:p>
        </p:txBody>
      </p:sp>
      <p:sp>
        <p:nvSpPr>
          <p:cNvPr id="6" name="Content Placeholder 5"/>
          <p:cNvSpPr>
            <a:spLocks noGrp="1"/>
          </p:cNvSpPr>
          <p:nvPr>
            <p:ph sz="half" idx="1"/>
          </p:nvPr>
        </p:nvSpPr>
        <p:spPr>
          <a:xfrm>
            <a:off x="539552" y="1371600"/>
            <a:ext cx="8355504" cy="4511040"/>
          </a:xfrm>
        </p:spPr>
        <p:txBody>
          <a:bodyPr>
            <a:normAutofit/>
          </a:bodyPr>
          <a:lstStyle/>
          <a:p>
            <a:r>
              <a:rPr lang="en-US" dirty="0" smtClean="0">
                <a:latin typeface="Arial"/>
                <a:cs typeface="Arial"/>
              </a:rPr>
              <a:t>Most humans have to live in conditions that make un-alienated, proper relations to life itself impossible. Instead of being a joy and a pleasure, work becomes boring drudgery. We only really feel free in the functions we share with animals- sex, drinking, eating, pleasure. Going on holiday seems to be the only time we are really human and alive. All this leads to a kind of self-alienation.</a:t>
            </a:r>
          </a:p>
          <a:p>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4724400"/>
            <a:ext cx="8222043" cy="664536"/>
          </a:xfrm>
        </p:spPr>
        <p:txBody>
          <a:bodyPr>
            <a:noAutofit/>
          </a:bodyPr>
          <a:lstStyle/>
          <a:p>
            <a:pPr algn="l"/>
            <a:r>
              <a:rPr lang="en-US" sz="3200" dirty="0" smtClean="0"/>
              <a:t>Consciousness of Alienation</a:t>
            </a:r>
            <a:endParaRPr lang="en-US" sz="3200" dirty="0"/>
          </a:p>
        </p:txBody>
      </p:sp>
      <p:sp>
        <p:nvSpPr>
          <p:cNvPr id="7" name="Text Placeholder 6"/>
          <p:cNvSpPr>
            <a:spLocks noGrp="1"/>
          </p:cNvSpPr>
          <p:nvPr>
            <p:ph type="body" sz="half" idx="2"/>
          </p:nvPr>
        </p:nvSpPr>
        <p:spPr>
          <a:xfrm>
            <a:off x="457200" y="5388936"/>
            <a:ext cx="8069643" cy="912255"/>
          </a:xfrm>
        </p:spPr>
        <p:txBody>
          <a:bodyPr>
            <a:normAutofit fontScale="85000" lnSpcReduction="10000"/>
          </a:bodyPr>
          <a:lstStyle/>
          <a:p>
            <a:pPr algn="l"/>
            <a:r>
              <a:rPr lang="en-US" sz="2700" dirty="0" smtClean="0"/>
              <a:t>The working class proletariat have been alienated through out the capitalist reign without being aware of it</a:t>
            </a:r>
            <a:r>
              <a:rPr lang="en-US" dirty="0" smtClean="0"/>
              <a:t>.</a:t>
            </a:r>
            <a:endParaRPr lang="en-US" dirty="0"/>
          </a:p>
        </p:txBody>
      </p:sp>
      <p:pic>
        <p:nvPicPr>
          <p:cNvPr id="8" name="Picture Placeholder 7" descr="Untitled.png"/>
          <p:cNvPicPr>
            <a:picLocks noGrp="1" noChangeAspect="1"/>
          </p:cNvPicPr>
          <p:nvPr>
            <p:ph type="pic" idx="1"/>
          </p:nvPr>
        </p:nvPicPr>
        <p:blipFill>
          <a:blip r:embed="rId2"/>
          <a:srcRect t="217" b="217"/>
          <a:stretch>
            <a:fillRect/>
          </a:stretch>
        </p:blip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0" y="345560"/>
            <a:ext cx="4323056" cy="762000"/>
          </a:xfrm>
        </p:spPr>
        <p:txBody>
          <a:bodyPr>
            <a:noAutofit/>
          </a:bodyPr>
          <a:lstStyle/>
          <a:p>
            <a:pPr algn="l"/>
            <a:r>
              <a:rPr lang="en-US" sz="2700" smtClean="0"/>
              <a:t>The Nature of Alienation: Reification</a:t>
            </a:r>
            <a:endParaRPr lang="en-US" sz="2700" dirty="0"/>
          </a:p>
        </p:txBody>
      </p:sp>
      <p:sp>
        <p:nvSpPr>
          <p:cNvPr id="11" name="Text Placeholder 10"/>
          <p:cNvSpPr>
            <a:spLocks noGrp="1"/>
          </p:cNvSpPr>
          <p:nvPr>
            <p:ph type="body" idx="2"/>
          </p:nvPr>
        </p:nvSpPr>
        <p:spPr>
          <a:xfrm>
            <a:off x="762000" y="1107560"/>
            <a:ext cx="8133056" cy="1066800"/>
          </a:xfrm>
        </p:spPr>
        <p:txBody>
          <a:bodyPr>
            <a:normAutofit/>
          </a:bodyPr>
          <a:lstStyle/>
          <a:p>
            <a:pPr algn="l"/>
            <a:r>
              <a:rPr lang="en-US" sz="2100" smtClean="0"/>
              <a:t>Reification is linked to alienation of people from work and their treatment as objects of manipulation than human beings. </a:t>
            </a:r>
            <a:endParaRPr lang="en-US" sz="2100" dirty="0"/>
          </a:p>
        </p:txBody>
      </p:sp>
      <p:pic>
        <p:nvPicPr>
          <p:cNvPr id="8" name="Content Placeholder 7" descr="aliena.png"/>
          <p:cNvPicPr>
            <a:picLocks noGrp="1" noChangeAspect="1"/>
          </p:cNvPicPr>
          <p:nvPr>
            <p:ph sz="half" idx="1"/>
          </p:nvPr>
        </p:nvPicPr>
        <p:blipFill>
          <a:blip r:embed="rId2"/>
          <a:stretch>
            <a:fillRect/>
          </a:stretch>
        </p:blipFill>
        <p:spPr>
          <a:xfrm>
            <a:off x="990600" y="2057400"/>
            <a:ext cx="7315200" cy="4442088"/>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ＭＳ 明朝"/>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Foundry.thmx</Template>
  <TotalTime>261</TotalTime>
  <Words>1143</Words>
  <Application>Microsoft Office PowerPoint</Application>
  <PresentationFormat>On-screen Show (4:3)</PresentationFormat>
  <Paragraphs>79</Paragraphs>
  <Slides>29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ＭＳ Ｐゴシック</vt:lpstr>
      <vt:lpstr>Adobe Caslon Pro</vt:lpstr>
      <vt:lpstr>Arial</vt:lpstr>
      <vt:lpstr>Arial Narrow</vt:lpstr>
      <vt:lpstr>Athelas Regular</vt:lpstr>
      <vt:lpstr>Avenir Medium</vt:lpstr>
      <vt:lpstr>Rockwell</vt:lpstr>
      <vt:lpstr>Wingdings 2</vt:lpstr>
      <vt:lpstr>Foundry</vt:lpstr>
      <vt:lpstr>Marxism</vt:lpstr>
      <vt:lpstr>Marxism and Literature</vt:lpstr>
      <vt:lpstr>Bourgeoisie vs. Proletariat </vt:lpstr>
      <vt:lpstr>PowerPoint Presentation</vt:lpstr>
      <vt:lpstr>Substructure and Superstructure</vt:lpstr>
      <vt:lpstr>PowerPoint Presentation</vt:lpstr>
      <vt:lpstr>Understanding Alienation</vt:lpstr>
      <vt:lpstr>Consciousness of Alienation</vt:lpstr>
      <vt:lpstr>The Nature of Alienation: Reification</vt:lpstr>
      <vt:lpstr>Nature of Alienation</vt:lpstr>
      <vt:lpstr>Culture, Ideology and Hegemony</vt:lpstr>
      <vt:lpstr>Hegemony</vt:lpstr>
      <vt:lpstr>Hegemony</vt:lpstr>
      <vt:lpstr>Key Institutions for establishing Hegemony: Church, Mass media, Education System</vt:lpstr>
      <vt:lpstr>Ideology</vt:lpstr>
      <vt:lpstr>The Role of Ideology</vt:lpstr>
      <vt:lpstr>Example</vt:lpstr>
      <vt:lpstr>Example</vt:lpstr>
      <vt:lpstr>Some ideologies</vt:lpstr>
      <vt:lpstr>Some ideologies</vt:lpstr>
      <vt:lpstr>Literature</vt:lpstr>
      <vt:lpstr>Literature</vt:lpstr>
      <vt:lpstr>Tension in Marxist literature</vt:lpstr>
      <vt:lpstr>Family</vt:lpstr>
      <vt:lpstr>Questions Marxists ask about literary texts</vt:lpstr>
      <vt:lpstr>Questions Marxists ask about literary texts</vt:lpstr>
      <vt:lpstr>Questions Marxists ask about literary texts</vt:lpstr>
      <vt:lpstr>Questions Marxists ask about literary texts</vt:lpstr>
      <vt:lpstr>The Nightingale and the Rose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Marxism</dc:title>
  <dc:creator>Ali shirbegi</dc:creator>
  <cp:lastModifiedBy>Shirbegi, Ali</cp:lastModifiedBy>
  <cp:revision>27</cp:revision>
  <dcterms:created xsi:type="dcterms:W3CDTF">2015-03-09T22:04:10Z</dcterms:created>
  <dcterms:modified xsi:type="dcterms:W3CDTF">2015-03-10T17:38:51Z</dcterms:modified>
</cp:coreProperties>
</file>