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0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5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0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9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5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0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1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2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5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B3A8B73-7487-46A3-9DB6-9556E81931D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350266A-1D5E-4D2A-B8F4-F943AF10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1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8800" dirty="0" smtClean="0"/>
              <a:t>Analytical Skills: Tone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Exam Prep</a:t>
            </a:r>
            <a:r>
              <a:rPr lang="en-CA"/>
              <a:t>: </a:t>
            </a:r>
            <a:r>
              <a:rPr lang="en-CA" smtClean="0"/>
              <a:t> Mock </a:t>
            </a:r>
            <a:r>
              <a:rPr lang="en-CA" dirty="0"/>
              <a:t>Paper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2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What is tone?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7" y="1803042"/>
            <a:ext cx="10779617" cy="48939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/>
              <a:t>Writers communicate a message to us through a particular tone. </a:t>
            </a:r>
            <a:endParaRPr lang="en-US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 smtClean="0"/>
              <a:t>Tone </a:t>
            </a:r>
            <a:r>
              <a:rPr lang="en-US" sz="2800" dirty="0"/>
              <a:t>is the choice of vocabulary, syntax and verb tense, all of which place the reader in a particular mood. </a:t>
            </a:r>
            <a:endParaRPr lang="en-US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 smtClean="0"/>
              <a:t>As </a:t>
            </a:r>
            <a:r>
              <a:rPr lang="en-US" sz="2800" dirty="0"/>
              <a:t>we analyze the language of the unseen texts in Paper 1, we need to establish a particular vocabulary for describing tone. </a:t>
            </a:r>
            <a:endParaRPr lang="en-US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 smtClean="0"/>
              <a:t>In </a:t>
            </a:r>
            <a:r>
              <a:rPr lang="en-US" sz="2800" dirty="0"/>
              <a:t>other words, we need to learn a few important adjectives in order to describe the language of texts.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8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77" y="330086"/>
            <a:ext cx="10521137" cy="1609344"/>
          </a:xfrm>
        </p:spPr>
        <p:txBody>
          <a:bodyPr/>
          <a:lstStyle/>
          <a:p>
            <a:r>
              <a:rPr lang="en-CA" dirty="0" smtClean="0"/>
              <a:t>What is tone?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5" y="1764406"/>
            <a:ext cx="11217500" cy="509359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/>
              <a:t>Instead of commenting on a text's 'sad' tone, a word like 'melancholy' may be more appropriate. </a:t>
            </a:r>
            <a:endParaRPr lang="en-US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/>
              <a:t>Instead of commenting on a 'happy' piece of writing, a word like 'up-lifting' or 'joyful' may be more appropriate. </a:t>
            </a:r>
            <a:endParaRPr lang="en-US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 smtClean="0"/>
              <a:t>Rather </a:t>
            </a:r>
            <a:r>
              <a:rPr lang="en-US" sz="2800" dirty="0"/>
              <a:t>than studying long lists of adjectives, it is more useful to find words that apply to one or two texts. </a:t>
            </a:r>
            <a:endParaRPr lang="en-US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/>
              <a:t>This lesson asks you to look up the definition of words and apply them to meaningful </a:t>
            </a:r>
            <a:r>
              <a:rPr lang="en-US" sz="2800" dirty="0" smtClean="0"/>
              <a:t>contexts.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9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Ideal terms to identify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tongue in cheek</a:t>
            </a:r>
          </a:p>
          <a:p>
            <a:r>
              <a:rPr lang="en-US" dirty="0"/>
              <a:t>pedantic</a:t>
            </a:r>
          </a:p>
          <a:p>
            <a:r>
              <a:rPr lang="en-US" dirty="0"/>
              <a:t>biting</a:t>
            </a:r>
          </a:p>
          <a:p>
            <a:r>
              <a:rPr lang="en-US" dirty="0"/>
              <a:t>ironical</a:t>
            </a:r>
          </a:p>
          <a:p>
            <a:r>
              <a:rPr lang="en-US" dirty="0"/>
              <a:t>cynical</a:t>
            </a:r>
          </a:p>
          <a:p>
            <a:r>
              <a:rPr lang="en-US" dirty="0"/>
              <a:t>complacent</a:t>
            </a:r>
          </a:p>
          <a:p>
            <a:r>
              <a:rPr lang="en-US" dirty="0"/>
              <a:t>accepting</a:t>
            </a:r>
          </a:p>
          <a:p>
            <a:r>
              <a:rPr lang="en-US" dirty="0"/>
              <a:t>earnest</a:t>
            </a:r>
          </a:p>
          <a:p>
            <a:r>
              <a:rPr lang="en-US" dirty="0"/>
              <a:t>demanding</a:t>
            </a:r>
          </a:p>
          <a:p>
            <a:r>
              <a:rPr lang="en-US" dirty="0"/>
              <a:t>innocent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instructional</a:t>
            </a:r>
          </a:p>
          <a:p>
            <a:r>
              <a:rPr lang="en-US" dirty="0"/>
              <a:t>contemptuous</a:t>
            </a:r>
          </a:p>
          <a:p>
            <a:r>
              <a:rPr lang="en-US" dirty="0"/>
              <a:t>sarcastic</a:t>
            </a:r>
          </a:p>
          <a:p>
            <a:r>
              <a:rPr lang="en-US" dirty="0"/>
              <a:t>instructional</a:t>
            </a:r>
          </a:p>
          <a:p>
            <a:r>
              <a:rPr lang="en-US" dirty="0" smtClean="0"/>
              <a:t>submissive</a:t>
            </a:r>
            <a:endParaRPr lang="en-US" dirty="0"/>
          </a:p>
          <a:p>
            <a:r>
              <a:rPr lang="en-US" dirty="0"/>
              <a:t>compliant</a:t>
            </a:r>
          </a:p>
          <a:p>
            <a:r>
              <a:rPr lang="en-US" dirty="0"/>
              <a:t>up-beat</a:t>
            </a:r>
          </a:p>
          <a:p>
            <a:r>
              <a:rPr lang="en-US" dirty="0"/>
              <a:t>didactic</a:t>
            </a:r>
          </a:p>
          <a:p>
            <a:r>
              <a:rPr lang="en-US" dirty="0"/>
              <a:t>honest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Your mission should you choose to accept it…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Read, closely, each text provided - Text #1: I Want a Wife, Text #2: The Good Wife’s Guide, Text #3: The Good Husband’s Guide.</a:t>
            </a:r>
          </a:p>
          <a:p>
            <a:pPr marL="457200" indent="-457200">
              <a:buFont typeface="+mj-lt"/>
              <a:buAutoNum type="arabicPeriod"/>
            </a:pP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Define the words in the box with the list of adjectives.</a:t>
            </a:r>
          </a:p>
          <a:p>
            <a:pPr marL="457200" indent="-457200">
              <a:buFont typeface="+mj-lt"/>
              <a:buAutoNum type="arabicPeriod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Drawing from that list of adjectives,  identify those words that best describe the </a:t>
            </a:r>
            <a:r>
              <a:rPr lang="en-CA" dirty="0" smtClean="0">
                <a:solidFill>
                  <a:schemeClr val="accent2"/>
                </a:solidFill>
              </a:rPr>
              <a:t>tone</a:t>
            </a:r>
            <a:r>
              <a:rPr lang="en-CA" dirty="0" smtClean="0">
                <a:solidFill>
                  <a:srgbClr val="C00000"/>
                </a:solidFill>
              </a:rPr>
              <a:t> </a:t>
            </a:r>
            <a:r>
              <a:rPr lang="en-CA" dirty="0" smtClean="0"/>
              <a:t>for each text by placing them in the appropriate box in the table provided (create a box for Text #3).</a:t>
            </a:r>
          </a:p>
          <a:p>
            <a:pPr marL="457200" indent="-457200">
              <a:buFont typeface="+mj-lt"/>
              <a:buAutoNum type="arabicPeriod"/>
            </a:pP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Provide examples to substantiate your identification of tone from the text.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Answers!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9975" y="2310130"/>
          <a:ext cx="10058400" cy="3672840"/>
        </p:xfrm>
        <a:graphic>
          <a:graphicData uri="http://schemas.openxmlformats.org/drawingml/2006/table">
            <a:tbl>
              <a:tblPr/>
              <a:tblGrid>
                <a:gridCol w="3352800"/>
                <a:gridCol w="3352800"/>
                <a:gridCol w="33528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Relevant to the first text only</a:t>
                      </a:r>
                      <a:endParaRPr lang="en-US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Relevant to both texts</a:t>
                      </a:r>
                      <a:endParaRPr lang="en-US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Relevant to the second text only</a:t>
                      </a:r>
                      <a:endParaRPr lang="en-US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  <a:p>
                      <a:r>
                        <a:rPr lang="en-US">
                          <a:effectLst/>
                        </a:rPr>
                        <a:t>tongue in cheek</a:t>
                      </a:r>
                    </a:p>
                    <a:p>
                      <a:r>
                        <a:rPr lang="en-US">
                          <a:effectLst/>
                        </a:rPr>
                        <a:t>biting</a:t>
                      </a:r>
                    </a:p>
                    <a:p>
                      <a:r>
                        <a:rPr lang="en-US">
                          <a:effectLst/>
                        </a:rPr>
                        <a:t>cynical</a:t>
                      </a:r>
                    </a:p>
                    <a:p>
                      <a:r>
                        <a:rPr lang="en-US">
                          <a:effectLst/>
                        </a:rPr>
                        <a:t>contemptuous</a:t>
                      </a:r>
                    </a:p>
                    <a:p>
                      <a:r>
                        <a:rPr lang="en-US">
                          <a:effectLst/>
                        </a:rPr>
                        <a:t>ironical</a:t>
                      </a:r>
                    </a:p>
                    <a:p>
                      <a:r>
                        <a:rPr lang="en-US">
                          <a:effectLst/>
                        </a:rPr>
                        <a:t>sarcastic</a:t>
                      </a:r>
                    </a:p>
                    <a:p>
                      <a:r>
                        <a:rPr lang="en-US">
                          <a:effectLst/>
                        </a:rPr>
                        <a:t>insidious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r>
                        <a:rPr lang="en-US">
                          <a:effectLst/>
                        </a:rPr>
                        <a:t>pedantic</a:t>
                      </a:r>
                    </a:p>
                    <a:p>
                      <a:r>
                        <a:rPr lang="en-US">
                          <a:effectLst/>
                        </a:rPr>
                        <a:t>demanding</a:t>
                      </a:r>
                    </a:p>
                    <a:p>
                      <a:r>
                        <a:rPr lang="en-US">
                          <a:effectLst/>
                        </a:rPr>
                        <a:t>didactic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>
                          <a:effectLst/>
                        </a:rPr>
                        <a:t>earnest</a:t>
                      </a:r>
                    </a:p>
                    <a:p>
                      <a:r>
                        <a:rPr lang="en-US" dirty="0">
                          <a:effectLst/>
                        </a:rPr>
                        <a:t>instructional</a:t>
                      </a:r>
                    </a:p>
                    <a:p>
                      <a:r>
                        <a:rPr lang="en-US" dirty="0">
                          <a:effectLst/>
                        </a:rPr>
                        <a:t>innocent</a:t>
                      </a:r>
                    </a:p>
                    <a:p>
                      <a:r>
                        <a:rPr lang="en-US" dirty="0">
                          <a:effectLst/>
                        </a:rPr>
                        <a:t>submissive</a:t>
                      </a:r>
                    </a:p>
                    <a:p>
                      <a:r>
                        <a:rPr lang="en-US" dirty="0">
                          <a:effectLst/>
                        </a:rPr>
                        <a:t>compliant</a:t>
                      </a:r>
                    </a:p>
                    <a:p>
                      <a:r>
                        <a:rPr lang="en-US" dirty="0">
                          <a:effectLst/>
                        </a:rPr>
                        <a:t>obsequious</a:t>
                      </a:r>
                    </a:p>
                    <a:p>
                      <a:r>
                        <a:rPr lang="en-US" dirty="0">
                          <a:effectLst/>
                        </a:rPr>
                        <a:t>accepting</a:t>
                      </a:r>
                    </a:p>
                    <a:p>
                      <a:r>
                        <a:rPr lang="en-US" dirty="0">
                          <a:effectLst/>
                        </a:rPr>
                        <a:t>up-beat</a:t>
                      </a:r>
                    </a:p>
                    <a:p>
                      <a:r>
                        <a:rPr lang="en-US" dirty="0">
                          <a:effectLst/>
                        </a:rPr>
                        <a:t>honest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4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79" y="0"/>
            <a:ext cx="10058400" cy="1609344"/>
          </a:xfrm>
        </p:spPr>
        <p:txBody>
          <a:bodyPr/>
          <a:lstStyle/>
          <a:p>
            <a:r>
              <a:rPr lang="en-CA" dirty="0" err="1" smtClean="0"/>
              <a:t>Patische</a:t>
            </a:r>
            <a:r>
              <a:rPr lang="en-CA" dirty="0" smtClean="0"/>
              <a:t> Twist!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879" y="1375205"/>
            <a:ext cx="11093081" cy="489712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Text 2 is really a pastiche!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Pastiche </a:t>
            </a:r>
            <a:r>
              <a:rPr lang="en-US" sz="2400" dirty="0"/>
              <a:t>is a form of text that imitates another genre.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Although </a:t>
            </a:r>
            <a:r>
              <a:rPr lang="en-US" sz="2400" dirty="0"/>
              <a:t>Text 2 never really existed, there were many texts like it that appeared in the 1950's in women's magazines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How does this information change your perspective on the tone of Text 2?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Do </a:t>
            </a:r>
            <a:r>
              <a:rPr lang="en-US" sz="2400" dirty="0"/>
              <a:t>words like 'tongue in cheek' suddenly apply to the author's tone, knowing that he or she had a different intention?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113</TotalTime>
  <Words>434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Analytical Skills: Tone</vt:lpstr>
      <vt:lpstr>What is tone?</vt:lpstr>
      <vt:lpstr>What is tone?</vt:lpstr>
      <vt:lpstr>Ideal terms to identify Tone</vt:lpstr>
      <vt:lpstr>Your mission should you choose to accept it…</vt:lpstr>
      <vt:lpstr>Answers!</vt:lpstr>
      <vt:lpstr>Patische Twist!</vt:lpstr>
    </vt:vector>
  </TitlesOfParts>
  <Company>Peel District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</dc:title>
  <dc:creator>Brown, Erein</dc:creator>
  <cp:lastModifiedBy>Shirbegi, Ali</cp:lastModifiedBy>
  <cp:revision>12</cp:revision>
  <dcterms:created xsi:type="dcterms:W3CDTF">2015-01-06T17:31:10Z</dcterms:created>
  <dcterms:modified xsi:type="dcterms:W3CDTF">2016-01-19T13:56:32Z</dcterms:modified>
</cp:coreProperties>
</file>